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83" r:id="rId3"/>
    <p:sldId id="309" r:id="rId4"/>
    <p:sldId id="311" r:id="rId5"/>
    <p:sldId id="312" r:id="rId6"/>
    <p:sldId id="313" r:id="rId7"/>
    <p:sldId id="338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39" r:id="rId16"/>
    <p:sldId id="340" r:id="rId17"/>
    <p:sldId id="341" r:id="rId18"/>
    <p:sldId id="321" r:id="rId19"/>
    <p:sldId id="322" r:id="rId20"/>
    <p:sldId id="323" r:id="rId21"/>
    <p:sldId id="324" r:id="rId22"/>
    <p:sldId id="325" r:id="rId23"/>
    <p:sldId id="342" r:id="rId24"/>
    <p:sldId id="326" r:id="rId25"/>
    <p:sldId id="327" r:id="rId26"/>
    <p:sldId id="343" r:id="rId27"/>
    <p:sldId id="328" r:id="rId28"/>
    <p:sldId id="329" r:id="rId29"/>
    <p:sldId id="344" r:id="rId30"/>
    <p:sldId id="345" r:id="rId31"/>
    <p:sldId id="346" r:id="rId32"/>
    <p:sldId id="347" r:id="rId33"/>
    <p:sldId id="348" r:id="rId34"/>
    <p:sldId id="349" r:id="rId35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582" autoAdjust="0"/>
    <p:restoredTop sz="92115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10/3/2015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>
              <a:buNone/>
              <a:defRPr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add author information</a:t>
            </a:r>
            <a:endParaRPr lang="en-US" dirty="0"/>
          </a:p>
        </p:txBody>
      </p:sp>
      <p:sp>
        <p:nvSpPr>
          <p:cNvPr id="15" name="Rectangle 15"/>
          <p:cNvSpPr>
            <a:spLocks noGrp="1"/>
          </p:cNvSpPr>
          <p:nvPr>
            <p:ph type="sldNum" sz="quarter" idx="11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pic>
        <p:nvPicPr>
          <p:cNvPr id="30" name="ContosoLogo.jpg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96200" y="5791200"/>
            <a:ext cx="1371600" cy="10081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FEC9D3F2-7140-49B9-866C-D21246A5836E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3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extLst/>
          </a:lstStyle>
          <a:p>
            <a:pPr algn="r"/>
            <a:fld id="{CBEC585F-C108-48D6-9331-6628A0FBB73B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27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8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7293A964-5F5E-47DC-ABD9-08A6A9FFD04F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1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extLst/>
          </a:lstStyle>
          <a:p>
            <a:pPr algn="r"/>
            <a:fld id="{968C9C2A-D3B8-4543-8A47-F59C20C16D9A}" type="datetime1">
              <a:rPr lang="en-US" smtClean="0"/>
              <a:pPr algn="r"/>
              <a:t>10/3/2015</a:t>
            </a:fld>
            <a:endParaRPr lang="en-US" dirty="0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extLst/>
          </a:lstStyle>
          <a:p>
            <a:pPr algn="r"/>
            <a:fld id="{29ED4C97-3C5D-482A-99AD-AD992C3024DE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 hasCustomPrompt="1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 hasCustomPrompt="1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 hasCustomPrompt="1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3EF8FEE9-63ED-4C1B-8C25-9B47C2DA1E72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8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6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5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1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 hasCustomPrompt="1"/>
          </p:nvPr>
        </p:nvSpPr>
        <p:spPr>
          <a:xfrm>
            <a:off x="15240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 hasCustomPrompt="1"/>
          </p:nvPr>
        </p:nvSpPr>
        <p:spPr>
          <a:xfrm>
            <a:off x="15240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 hasCustomPrompt="1"/>
          </p:nvPr>
        </p:nvSpPr>
        <p:spPr>
          <a:xfrm>
            <a:off x="36576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 hasCustomPrompt="1"/>
          </p:nvPr>
        </p:nvSpPr>
        <p:spPr>
          <a:xfrm>
            <a:off x="36576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 hasCustomPrompt="1"/>
          </p:nvPr>
        </p:nvSpPr>
        <p:spPr>
          <a:xfrm>
            <a:off x="5791200" y="16002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 hasCustomPrompt="1"/>
          </p:nvPr>
        </p:nvSpPr>
        <p:spPr>
          <a:xfrm>
            <a:off x="5791200" y="4038600"/>
            <a:ext cx="1371600" cy="685800"/>
          </a:xfrm>
        </p:spPr>
        <p:txBody>
          <a:bodyPr/>
          <a:lstStyle>
            <a:extLst/>
          </a:lstStyle>
          <a:p>
            <a:r>
              <a:rPr lang="en-US" dirty="0" smtClean="0"/>
              <a:t>Company</a:t>
            </a:r>
            <a:r>
              <a:rPr lang="en-US" baseline="0" dirty="0" smtClean="0"/>
              <a:t> Logo</a:t>
            </a:r>
            <a:endParaRPr lang="en-US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 hasCustomPrompt="1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 hasCustomPrompt="1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 hasCustomPrompt="1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 hasCustomPrompt="1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 hasCustomPrompt="1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>
              <a:defRPr b="1"/>
            </a:lvl1pPr>
            <a:extLst/>
          </a:lstStyle>
          <a:p>
            <a:pPr lvl="0"/>
            <a:r>
              <a:rPr lang="en-US" dirty="0" smtClean="0"/>
              <a:t>Amount</a:t>
            </a:r>
            <a:endParaRPr lang="en-US" dirty="0"/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 hasCustomPrompt="1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 hasCustomPrompt="1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 hasCustomPrompt="1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 hasCustomPrompt="1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 hasCustomPrompt="1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>
              <a:defRPr sz="800" i="1"/>
            </a:lvl1pPr>
            <a:extLst/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 hasCustomPrompt="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 hasCustomPrompt="1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 hasCustomPrompt="1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 hasCustomPrompt="1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 hasCustomPrompt="1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>
              <a:defRPr sz="800"/>
            </a:lvl1pPr>
            <a:extLst/>
          </a:lstStyle>
          <a:p>
            <a:pPr lvl="0"/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>
              <a:defRPr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extLst/>
          </a:lstStyle>
          <a:p>
            <a:pPr algn="r"/>
            <a:fld id="{E8BD303E-7304-41BE-B693-A76D7275A3B0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43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45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6553200"/>
            <a:ext cx="358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solidFill>
                  <a:schemeClr val="tx1"/>
                </a:solidFill>
                <a:sym typeface="Symbol" pitchFamily="18" charset="2"/>
              </a:rPr>
              <a:t></a:t>
            </a:r>
            <a:r>
              <a:rPr lang="en-US">
                <a:solidFill>
                  <a:schemeClr val="tx1"/>
                </a:solidFill>
              </a:rPr>
              <a:t> 2000 Prentice Hall, Inc.  All rights reserved.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781800" y="76200"/>
            <a:ext cx="304800" cy="685800"/>
            <a:chOff x="4032" y="3840"/>
            <a:chExt cx="192" cy="432"/>
          </a:xfrm>
        </p:grpSpPr>
        <p:sp>
          <p:nvSpPr>
            <p:cNvPr id="6" name="AutoShape 6">
              <a:hlinkClick r:id="" action="ppaction://hlinkshowjump?jump=previousslide" highlightClick="1"/>
            </p:cNvPr>
            <p:cNvSpPr>
              <a:spLocks noChangeArrowheads="1"/>
            </p:cNvSpPr>
            <p:nvPr userDrawn="1"/>
          </p:nvSpPr>
          <p:spPr bwMode="auto">
            <a:xfrm rot="5400000">
              <a:off x="4032" y="384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  <p:sp>
          <p:nvSpPr>
            <p:cNvPr id="7" name="AutoShape 7">
              <a:hlinkClick r:id="" action="ppaction://hlinkshowjump?jump=nextslide" highlightClick="1"/>
            </p:cNvPr>
            <p:cNvSpPr>
              <a:spLocks noChangeArrowheads="1"/>
            </p:cNvSpPr>
            <p:nvPr userDrawn="1"/>
          </p:nvSpPr>
          <p:spPr bwMode="auto">
            <a:xfrm rot="16200000">
              <a:off x="4032" y="4080"/>
              <a:ext cx="192" cy="192"/>
            </a:xfrm>
            <a:prstGeom prst="actionButtonBackPrevious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ar-EG"/>
            </a:p>
          </p:txBody>
        </p:sp>
      </p:grp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ar-EG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705600" y="762000"/>
            <a:ext cx="2438400" cy="6096000"/>
          </a:xfrm>
        </p:spPr>
        <p:txBody>
          <a:bodyPr/>
          <a:lstStyle>
            <a:lvl1pPr marL="0" indent="0">
              <a:buFontTx/>
              <a:buNone/>
              <a:defRPr sz="1200" b="1">
                <a:latin typeface="AvantGarde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41FB22E5-8C83-4054-9B1B-3AC06B01F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 hasCustomPrompt="1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 hasCustomPrompt="1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 hasCustomPrompt="1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 hasCustomPrompt="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 hasCustomPrompt="1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 hasCustomPrompt="1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 hasCustomPrompt="1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 hasCustomPrompt="1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 baseline="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 hasCustomPrompt="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 hasCustomPrompt="1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 hasCustomPrompt="1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 hasCustomPrompt="1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 dirty="0"/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 hasCustomPrompt="1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 hasCustomPrompt="1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 hasCustomPrompt="1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 hasCustomPrompt="1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 hasCustomPrompt="1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 hasCustomPrompt="1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 hasCustomPrompt="1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 hasCustomPrompt="1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 hasCustomPrompt="1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 hasCustomPrompt="1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 hasCustomPrompt="1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 hasCustomPrompt="1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>
              <a:buFontTx/>
              <a:buNone/>
              <a:defRPr sz="1100"/>
            </a:lvl1pPr>
            <a:extLst/>
          </a:lstStyle>
          <a:p>
            <a:pPr lvl="0"/>
            <a:r>
              <a:rPr lang="en-US" dirty="0" smtClean="0"/>
              <a:t>Click to add agenda item</a:t>
            </a:r>
            <a:endParaRPr lang="en-US" dirty="0"/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 hasCustomPrompt="1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>
              <a:buFontTx/>
              <a:buNone/>
              <a:defRPr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Page #</a:t>
            </a:r>
            <a:endParaRPr lang="en-US"/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>
              <a:defRPr sz="1100"/>
            </a:lvl1pPr>
            <a:extLst/>
          </a:lstStyle>
          <a:p>
            <a:pPr algn="r"/>
            <a:fld id="{F17F374F-8F2E-42FC-B8C0-8EDFCA32CD96}" type="datetime1">
              <a:rPr lang="en-US" sz="1100" smtClean="0"/>
              <a:pPr algn="r"/>
              <a:t>10/3/2015</a:t>
            </a:fld>
            <a:endParaRPr lang="en-US" sz="1100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10/3/2015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pic>
        <p:nvPicPr>
          <p:cNvPr id="10" name="Rectangle 9"/>
          <p:cNvPicPr>
            <a:picLocks noChangeAspect="1"/>
          </p:cNvPicPr>
          <p:nvPr/>
        </p:nvPicPr>
        <p:blipFill>
          <a:blip r:embed="rId2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73B9D0E9-7F95-4423-9114-95494EF8154E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828FD173-2CB3-4214-8741-970D8D476901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10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A1704A40-8D3B-4404-9986-2B5D36474D63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16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17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DE3B91AD-F2C9-43CB-A84C-1D5C130F2509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19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 hasCustomPrompt="1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/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10/3/2015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077200" cy="58674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ctr">
              <a:defRPr sz="1000">
                <a:solidFill>
                  <a:schemeClr val="tx1">
                    <a:tint val="65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10/3/2015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4432" y="6473952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>
              <a:defRPr sz="1000"/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>
              <a:defRPr sz="1000">
                <a:solidFill>
                  <a:sysClr val="windowText" lastClr="000000"/>
                </a:solidFill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pic>
        <p:nvPicPr>
          <p:cNvPr id="24" name="ContosoLogo.jpg"/>
          <p:cNvPicPr>
            <a:picLocks noChangeAspect="1"/>
          </p:cNvPicPr>
          <p:nvPr/>
        </p:nvPicPr>
        <p:blipFill>
          <a:blip r:embed="rId19">
            <a:duotone>
              <a:schemeClr val="accent4"/>
              <a:srgbClr val="FFFFFF"/>
            </a:duotone>
          </a:blip>
          <a:stretch>
            <a:fillRect/>
          </a:stretch>
        </p:blipFill>
        <p:spPr>
          <a:xfrm>
            <a:off x="7601712" y="6239256"/>
            <a:ext cx="838200" cy="6160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3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4" r:id="rId16"/>
    <p:sldLayoutId id="2147483665" r:id="rId17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sz="2400" cap="small" spc="0" baseline="0">
          <a:solidFill>
            <a:schemeClr val="bg1"/>
          </a:solidFill>
          <a:latin typeface="+mj-lt"/>
          <a:ea typeface="+mj-ea"/>
          <a:cs typeface="+mj-cs"/>
        </a:defRPr>
      </a:lvl1pPr>
      <a:extLst/>
    </p:titleStyle>
    <p:bodyStyle>
      <a:lvl1pPr marL="0" marR="0" indent="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FontTx/>
        <a:buNone/>
        <a:defRPr sz="11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8701118" cy="1028712"/>
          </a:xfrm>
        </p:spPr>
        <p:txBody>
          <a:bodyPr>
            <a:noAutofit/>
          </a:bodyPr>
          <a:lstStyle>
            <a:extLst/>
          </a:lstStyle>
          <a:p>
            <a:pPr rtl="0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Chapter 2.1</a:t>
            </a:r>
            <a:b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</a:rPr>
              <a:t>Control Structures (</a:t>
            </a:r>
            <a:r>
              <a:rPr lang="en-US" sz="3200" noProof="1" smtClean="0">
                <a:solidFill>
                  <a:schemeClr val="tx1"/>
                </a:solidFill>
                <a:latin typeface="Times New Roman" pitchFamily="18" charset="0"/>
              </a:rPr>
              <a:t>Selection)</a:t>
            </a:r>
            <a:endParaRPr lang="en-US" sz="300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928662" y="6143644"/>
            <a:ext cx="6572296" cy="428628"/>
          </a:xfrm>
        </p:spPr>
        <p:txBody>
          <a:bodyPr>
            <a:noAutofit/>
          </a:bodyPr>
          <a:lstStyle>
            <a:extLst/>
          </a:lstStyle>
          <a:p>
            <a:pPr algn="ctr"/>
            <a:r>
              <a:rPr lang="en-US" sz="1600" dirty="0" smtClean="0"/>
              <a:t>Dr. Shady Yehia Elmashad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5.  The if Selection Structure</a:t>
            </a:r>
            <a:endParaRPr lang="en-US" sz="3600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285860"/>
            <a:ext cx="7600976" cy="48577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err="1" smtClean="0"/>
              <a:t>Pseudocode</a:t>
            </a:r>
            <a:r>
              <a:rPr lang="en-US" sz="2800" dirty="0" smtClean="0"/>
              <a:t> example: </a:t>
            </a:r>
          </a:p>
          <a:p>
            <a:pPr lvl="3" algn="l" rtl="0" eaLnBrk="1" hangingPunct="1">
              <a:buFontTx/>
              <a:buNone/>
            </a:pPr>
            <a:r>
              <a:rPr lang="en-US" sz="2200" i="1" dirty="0" smtClean="0">
                <a:solidFill>
                  <a:schemeClr val="accent2"/>
                </a:solidFill>
              </a:rPr>
              <a:t>If student’s grade is greater than or equal to 60</a:t>
            </a:r>
          </a:p>
          <a:p>
            <a:pPr lvl="3" algn="l" rtl="0" eaLnBrk="1" hangingPunct="1">
              <a:buFontTx/>
              <a:buNone/>
            </a:pPr>
            <a:r>
              <a:rPr lang="en-US" sz="2200" i="1" dirty="0" smtClean="0">
                <a:solidFill>
                  <a:schemeClr val="accent2"/>
                </a:solidFill>
              </a:rPr>
              <a:t>	Print “Passed”</a:t>
            </a:r>
          </a:p>
          <a:p>
            <a:pPr lvl="3" algn="l" rtl="0" eaLnBrk="1" hangingPunct="1">
              <a:buFontTx/>
              <a:buNone/>
            </a:pPr>
            <a:endParaRPr lang="en-US" sz="600" i="1" dirty="0" smtClean="0">
              <a:solidFill>
                <a:schemeClr val="accent2"/>
              </a:solidFill>
            </a:endParaRPr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If the condition is </a:t>
            </a:r>
            <a:r>
              <a:rPr lang="en-US" sz="2800" b="1" dirty="0" smtClean="0">
                <a:latin typeface="Courier New" pitchFamily="49" charset="0"/>
              </a:rPr>
              <a:t>true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print statement executed and program goes on to next statement</a:t>
            </a:r>
          </a:p>
          <a:p>
            <a:pPr lvl="2" algn="l" rtl="0" eaLnBrk="1" hangingPunct="1"/>
            <a:endParaRPr lang="en-US" sz="600" dirty="0" smtClean="0"/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If the condition is </a:t>
            </a:r>
            <a:r>
              <a:rPr lang="en-US" sz="2800" b="1" dirty="0" smtClean="0">
                <a:latin typeface="Courier New" pitchFamily="49" charset="0"/>
              </a:rPr>
              <a:t>false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print statement is ignored and the program goes onto the next statement</a:t>
            </a:r>
          </a:p>
          <a:p>
            <a:pPr lvl="2" algn="l" rtl="0" eaLnBrk="1" hangingPunct="1"/>
            <a:endParaRPr lang="en-US" sz="600" dirty="0" smtClean="0"/>
          </a:p>
          <a:p>
            <a:pPr lvl="1"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Indenting makes programs easier to read</a:t>
            </a:r>
          </a:p>
          <a:p>
            <a:pPr lvl="2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200" dirty="0" smtClean="0"/>
              <a:t>C++ ignores whitespace characters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5.  The if Selection Structure</a:t>
            </a:r>
            <a:endParaRPr lang="en-US" sz="3600" dirty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357298"/>
            <a:ext cx="7358114" cy="514353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Translation of </a:t>
            </a:r>
            <a:r>
              <a:rPr lang="en-US" sz="2800" dirty="0" err="1" smtClean="0"/>
              <a:t>pseudocode</a:t>
            </a:r>
            <a:r>
              <a:rPr lang="en-US" sz="2800" dirty="0" smtClean="0"/>
              <a:t> statement into C++:</a:t>
            </a:r>
          </a:p>
          <a:p>
            <a:pPr lvl="3" algn="l" rtl="0"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urier New" pitchFamily="49" charset="0"/>
              </a:rPr>
              <a:t>if ( grade &gt;= 60 ) 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</a:rPr>
              <a:t>   cout &lt;&lt; "Passed“;</a:t>
            </a:r>
          </a:p>
          <a:p>
            <a:pPr lvl="3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Diamond symbol (decision symbol)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indicates decision is to be made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Contains an expression that can be true or false.</a:t>
            </a:r>
          </a:p>
          <a:p>
            <a:pPr lvl="2" algn="l" rtl="0" eaLnBrk="1" hangingPunct="1">
              <a:buFontTx/>
              <a:buChar char="-"/>
            </a:pPr>
            <a:r>
              <a:rPr lang="en-US" sz="2400" dirty="0" smtClean="0"/>
              <a:t>Test the condition, follow appropriate path</a:t>
            </a:r>
          </a:p>
          <a:p>
            <a:pPr lvl="2" algn="l" rtl="0" eaLnBrk="1" hangingPunct="1"/>
            <a:endParaRPr lang="en-US" sz="18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b="1" dirty="0" smtClean="0">
                <a:latin typeface="Courier New" pitchFamily="49" charset="0"/>
              </a:rPr>
              <a:t> if</a:t>
            </a:r>
            <a:r>
              <a:rPr lang="en-US" sz="2800" dirty="0" smtClean="0"/>
              <a:t> structure is a single-entry/single-exit structure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5.  The if Selection Structure</a:t>
            </a:r>
            <a:endParaRPr lang="en-US" sz="3600" dirty="0"/>
          </a:p>
        </p:txBody>
      </p:sp>
      <p:sp>
        <p:nvSpPr>
          <p:cNvPr id="4" name="Text Placeholder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243786" cy="49720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Flowchart of </a:t>
            </a:r>
            <a:r>
              <a:rPr lang="en-US" sz="3200" dirty="0" err="1" smtClean="0"/>
              <a:t>pseudocode</a:t>
            </a:r>
            <a:r>
              <a:rPr lang="en-US" sz="3200" dirty="0" smtClean="0"/>
              <a:t> statement</a:t>
            </a:r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338388"/>
            <a:ext cx="6943832" cy="30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5.  The if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071585" y="928670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What is the Output?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714517"/>
            <a:ext cx="7091386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x = 5;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int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y = 10;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400" b="1" kern="0" dirty="0">
              <a:solidFill>
                <a:schemeClr val="tx1"/>
              </a:solidFill>
              <a:latin typeface="Courier New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if (x &lt; y) 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	++x;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	++y;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2400" b="1" kern="0" dirty="0">
              <a:solidFill>
                <a:schemeClr val="tx1"/>
              </a:solidFill>
              <a:latin typeface="Courier New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cout &lt;&lt;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"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x =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"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&lt;&lt; x &lt;&lt;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“ 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y = </a:t>
            </a:r>
            <a:r>
              <a:rPr lang="en-US" sz="16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“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</a:t>
            </a:r>
            <a:r>
              <a:rPr lang="en-US" sz="2400" b="1" kern="0" dirty="0" smtClean="0">
                <a:solidFill>
                  <a:schemeClr val="tx1"/>
                </a:solidFill>
                <a:latin typeface="Courier New" pitchFamily="49" charset="0"/>
                <a:cs typeface="+mn-cs"/>
              </a:rPr>
              <a:t>&lt;&lt; y 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400" b="1" kern="0" dirty="0" smtClean="0">
                <a:latin typeface="Courier New" pitchFamily="49" charset="0"/>
              </a:rPr>
              <a:t>     </a:t>
            </a:r>
            <a:r>
              <a:rPr lang="en-US" sz="2400" b="1" kern="0" dirty="0" smtClean="0">
                <a:solidFill>
                  <a:schemeClr val="tx1"/>
                </a:solidFill>
                <a:latin typeface="Courier New" pitchFamily="49" charset="0"/>
                <a:cs typeface="+mn-cs"/>
              </a:rPr>
              <a:t>&lt;&lt; </a:t>
            </a:r>
            <a:r>
              <a:rPr lang="en-US" sz="24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endl</a:t>
            </a:r>
            <a:r>
              <a:rPr lang="en-US" sz="24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5.  The if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71585" y="928670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Example: Guess a secret number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714518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443061" y="1785943"/>
            <a:ext cx="6057897" cy="4143404"/>
          </a:xfrm>
          <a:prstGeom prst="rect">
            <a:avLst/>
          </a:prstGeom>
        </p:spPr>
        <p:txBody>
          <a:bodyPr/>
          <a:lstStyle/>
          <a:p>
            <a:pPr algn="l" rtl="0">
              <a:buFontTx/>
              <a:buNone/>
            </a:pPr>
            <a:r>
              <a:rPr lang="en-US" sz="1800" dirty="0" smtClean="0"/>
              <a:t># include &lt;</a:t>
            </a:r>
            <a:r>
              <a:rPr lang="en-US" sz="1800" dirty="0" err="1" smtClean="0"/>
              <a:t>iostream.h</a:t>
            </a:r>
            <a:r>
              <a:rPr lang="en-US" sz="1800" dirty="0" smtClean="0"/>
              <a:t>&gt;</a:t>
            </a:r>
          </a:p>
          <a:p>
            <a:pPr algn="l" rtl="0">
              <a:buFontTx/>
              <a:buNone/>
            </a:pPr>
            <a:r>
              <a:rPr lang="en-US" sz="1800" dirty="0" smtClean="0"/>
              <a:t># define   secret   10</a:t>
            </a:r>
          </a:p>
          <a:p>
            <a:pPr algn="l" rtl="0">
              <a:buFontTx/>
              <a:buNone/>
            </a:pPr>
            <a:r>
              <a:rPr lang="en-US" sz="1800" dirty="0" smtClean="0"/>
              <a:t>void main ( )</a:t>
            </a:r>
          </a:p>
          <a:p>
            <a:pPr algn="l" rtl="0">
              <a:buFontTx/>
              <a:buNone/>
            </a:pPr>
            <a:r>
              <a:rPr lang="en-US" sz="1800" dirty="0" smtClean="0"/>
              <a:t>{</a:t>
            </a:r>
          </a:p>
          <a:p>
            <a:pPr algn="l" rtl="0">
              <a:buFontTx/>
              <a:buNone/>
            </a:pPr>
            <a:r>
              <a:rPr lang="en-US" sz="1800" dirty="0" smtClean="0"/>
              <a:t>int n;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 &lt;&lt; “ Enter a number: ” ; </a:t>
            </a:r>
          </a:p>
          <a:p>
            <a:pPr algn="l" rtl="0">
              <a:buFontTx/>
              <a:buNone/>
            </a:pPr>
            <a:r>
              <a:rPr lang="en-US" sz="1800" dirty="0" err="1" smtClean="0"/>
              <a:t>cin</a:t>
            </a:r>
            <a:r>
              <a:rPr lang="en-US" sz="1800" dirty="0" smtClean="0"/>
              <a:t> &gt;&gt; n ;</a:t>
            </a:r>
          </a:p>
          <a:p>
            <a:pPr algn="l" rtl="0">
              <a:buFontTx/>
              <a:buNone/>
            </a:pPr>
            <a:r>
              <a:rPr lang="en-US" sz="1800" dirty="0" smtClean="0"/>
              <a:t>if ( n = = secret )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 &lt;&lt; “ You guessed right. ” ; </a:t>
            </a:r>
          </a:p>
          <a:p>
            <a:pPr algn="l" rtl="0">
              <a:buFontTx/>
              <a:buNone/>
            </a:pPr>
            <a:r>
              <a:rPr lang="en-US" sz="1800" dirty="0" smtClean="0"/>
              <a:t>else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cout&lt;&lt; “ Try again, your guess is wrong.” ;</a:t>
            </a:r>
          </a:p>
          <a:p>
            <a:pPr algn="l" rtl="0">
              <a:buFontTx/>
              <a:buNone/>
            </a:pPr>
            <a:r>
              <a:rPr lang="en-US" sz="1800" dirty="0" smtClean="0"/>
              <a:t>} </a:t>
            </a:r>
            <a:endParaRPr lang="ar-EG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5.  The if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71585" y="928670"/>
            <a:ext cx="6643687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Example: Print a number squared if it is less than 100</a:t>
            </a:r>
            <a:endParaRPr lang="ar-EG" sz="30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785956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1300163" y="1928802"/>
            <a:ext cx="6129357" cy="4071966"/>
          </a:xfrm>
          <a:prstGeom prst="rect">
            <a:avLst/>
          </a:prstGeom>
        </p:spPr>
        <p:txBody>
          <a:bodyPr/>
          <a:lstStyle/>
          <a:p>
            <a:pPr algn="l" rtl="0">
              <a:buFontTx/>
              <a:buNone/>
            </a:pPr>
            <a:r>
              <a:rPr lang="en-US" sz="1800" dirty="0" smtClean="0"/>
              <a:t># include &lt;</a:t>
            </a:r>
            <a:r>
              <a:rPr lang="en-US" sz="1800" dirty="0" err="1" smtClean="0"/>
              <a:t>iostream.h</a:t>
            </a:r>
            <a:r>
              <a:rPr lang="en-US" sz="1800" dirty="0" smtClean="0"/>
              <a:t>&gt;</a:t>
            </a:r>
          </a:p>
          <a:p>
            <a:pPr algn="l" rtl="0">
              <a:buFontTx/>
              <a:buNone/>
            </a:pPr>
            <a:r>
              <a:rPr lang="en-US" sz="1800" dirty="0" smtClean="0"/>
              <a:t>void main ( )</a:t>
            </a:r>
          </a:p>
          <a:p>
            <a:pPr algn="l" rtl="0">
              <a:buFontTx/>
              <a:buNone/>
            </a:pPr>
            <a:r>
              <a:rPr lang="en-US" sz="1800" dirty="0" smtClean="0"/>
              <a:t>{</a:t>
            </a:r>
          </a:p>
          <a:p>
            <a:pPr algn="l" rtl="0">
              <a:buFontTx/>
              <a:buNone/>
            </a:pPr>
            <a:r>
              <a:rPr lang="en-US" sz="1800" dirty="0" smtClean="0"/>
              <a:t>int n, squared;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 &lt;&lt; “ Enter a number: ” &lt;&lt; </a:t>
            </a:r>
            <a:r>
              <a:rPr lang="en-US" sz="1800" dirty="0" err="1" smtClean="0"/>
              <a:t>endl</a:t>
            </a:r>
            <a:r>
              <a:rPr lang="en-US" sz="1800" dirty="0" smtClean="0"/>
              <a:t> ; </a:t>
            </a:r>
          </a:p>
          <a:p>
            <a:pPr algn="l" rtl="0">
              <a:buFontTx/>
              <a:buNone/>
            </a:pPr>
            <a:r>
              <a:rPr lang="en-US" sz="1800" dirty="0" err="1" smtClean="0"/>
              <a:t>cin</a:t>
            </a:r>
            <a:r>
              <a:rPr lang="en-US" sz="1800" dirty="0" smtClean="0"/>
              <a:t> &gt;&gt; n ;</a:t>
            </a:r>
          </a:p>
          <a:p>
            <a:pPr algn="l" rtl="0">
              <a:buFontTx/>
              <a:buNone/>
            </a:pPr>
            <a:r>
              <a:rPr lang="en-US" sz="1800" dirty="0" smtClean="0"/>
              <a:t>if ( n &lt; 100 )  {</a:t>
            </a:r>
          </a:p>
          <a:p>
            <a:pPr algn="l" rtl="0">
              <a:buFontTx/>
              <a:buNone/>
            </a:pPr>
            <a:r>
              <a:rPr lang="en-US" sz="1800" dirty="0" smtClean="0"/>
              <a:t>squared = n * n ;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 &lt;&lt; squared ;  }</a:t>
            </a:r>
          </a:p>
          <a:p>
            <a:pPr algn="l" rtl="0">
              <a:buFontTx/>
              <a:buNone/>
            </a:pPr>
            <a:r>
              <a:rPr lang="en-US" sz="1800" dirty="0" smtClean="0"/>
              <a:t>else</a:t>
            </a:r>
          </a:p>
          <a:p>
            <a:pPr algn="l" rtl="0">
              <a:buFontTx/>
              <a:buNone/>
            </a:pPr>
            <a:r>
              <a:rPr lang="en-US" sz="1800" dirty="0" smtClean="0"/>
              <a:t>cout&lt;&lt; “ Your number is greater than 100” ;</a:t>
            </a:r>
          </a:p>
          <a:p>
            <a:pPr algn="l" rtl="0">
              <a:buFontTx/>
              <a:buNone/>
            </a:pPr>
            <a:r>
              <a:rPr lang="en-US" sz="1800" dirty="0" smtClean="0"/>
              <a:t>} </a:t>
            </a:r>
            <a:endParaRPr lang="ar-EG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5.  The if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71585" y="928670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Example: Sorting Two Numbers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714518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4294967295"/>
          </p:nvPr>
        </p:nvSpPr>
        <p:spPr>
          <a:xfrm>
            <a:off x="1300163" y="1785938"/>
            <a:ext cx="6415087" cy="43624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cout &lt;&lt; "Enter two integers: ";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int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cin</a:t>
            </a:r>
            <a:r>
              <a:rPr lang="en-US" sz="2000" b="1" dirty="0" smtClean="0">
                <a:latin typeface="Courier New" pitchFamily="49" charset="0"/>
              </a:rPr>
              <a:t> &gt;&gt; Value1 &gt;&gt;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if (Value1 &gt; Value2)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int RememberValue1 =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Value1 =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	Value2 = RememberValue1;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cout &lt;&lt; "The input in sorted order: "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</a:rPr>
              <a:t> &lt;&lt; Value1 &lt;&lt; " " &lt;&lt; Value2 &lt;&lt; </a:t>
            </a:r>
            <a:r>
              <a:rPr lang="en-US" sz="2000" b="1" dirty="0" err="1" smtClean="0">
                <a:latin typeface="Courier New" pitchFamily="49" charset="0"/>
              </a:rPr>
              <a:t>endl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algn="l" rtl="0"/>
            <a:endParaRPr lang="ar-EG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14290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5.  The if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928670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Example: Sorting Two Numbers - Semantics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7522" name="Object 0"/>
          <p:cNvGraphicFramePr>
            <a:graphicFrameLocks noChangeAspect="1"/>
          </p:cNvGraphicFramePr>
          <p:nvPr/>
        </p:nvGraphicFramePr>
        <p:xfrm>
          <a:off x="714348" y="1571644"/>
          <a:ext cx="7467600" cy="4572000"/>
        </p:xfrm>
        <a:graphic>
          <a:graphicData uri="http://schemas.openxmlformats.org/presentationml/2006/ole">
            <p:oleObj spid="_x0000_s107522" name="VISIO" r:id="rId4" imgW="3757680" imgH="31860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628784"/>
            <a:ext cx="7643866" cy="330041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b="1" dirty="0" smtClean="0">
                <a:latin typeface="Courier New" pitchFamily="49" charset="0"/>
              </a:rPr>
              <a:t> if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 Only performs an action if the condition is true</a:t>
            </a:r>
          </a:p>
          <a:p>
            <a:pPr lvl="1" algn="l" rtl="0" eaLnBrk="1" hangingPunct="1">
              <a:lnSpc>
                <a:spcPct val="90000"/>
              </a:lnSpc>
              <a:buFontTx/>
              <a:buNone/>
            </a:pPr>
            <a:endParaRPr lang="en-US" sz="2000" dirty="0" smtClean="0"/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200" b="1" dirty="0" smtClean="0">
                <a:latin typeface="Courier New" pitchFamily="49" charset="0"/>
              </a:rPr>
              <a:t> if/else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/>
              <a:t> A different action is performed when condition is true and when condition is 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381000" y="1181100"/>
            <a:ext cx="46196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Syntax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600" kern="0" dirty="0">
                <a:solidFill>
                  <a:schemeClr val="tx1"/>
                </a:solidFill>
                <a:latin typeface="+mn-lt"/>
                <a:cs typeface="+mn-cs"/>
              </a:rPr>
              <a:t>	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	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if</a:t>
            </a: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(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Expression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)</a:t>
            </a:r>
            <a:endParaRPr lang="en-US" sz="2000" kern="0" dirty="0">
              <a:solidFill>
                <a:schemeClr val="tx1"/>
              </a:solidFill>
              <a:latin typeface="Courier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	  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/>
            </a:r>
            <a:b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</a:b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else</a:t>
            </a: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/>
            </a:r>
            <a:b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</a:br>
            <a:r>
              <a:rPr lang="en-US" sz="2000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  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sz="1800" kern="0" dirty="0">
              <a:solidFill>
                <a:schemeClr val="tx1"/>
              </a:solidFill>
              <a:latin typeface="Courier" pitchFamily="49" charset="0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If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Expression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 is true then execute</a:t>
            </a:r>
            <a:b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</a:b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1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  <a:r>
              <a:rPr lang="en-US" sz="2000" kern="0" dirty="0">
                <a:solidFill>
                  <a:schemeClr val="tx1"/>
                </a:solidFill>
                <a:latin typeface="+mn-lt"/>
                <a:cs typeface="+mn-cs"/>
              </a:rPr>
              <a:t>otherwise execute </a:t>
            </a:r>
            <a:r>
              <a:rPr lang="en-US" sz="2000" i="1" kern="0" dirty="0">
                <a:solidFill>
                  <a:schemeClr val="tx1"/>
                </a:solidFill>
                <a:latin typeface="+mn-lt"/>
                <a:cs typeface="+mn-cs"/>
              </a:rPr>
              <a:t>Action</a:t>
            </a:r>
            <a:r>
              <a:rPr lang="en-US" sz="2000" kern="0" baseline="-25000" dirty="0">
                <a:solidFill>
                  <a:schemeClr val="tx1"/>
                </a:solidFill>
                <a:latin typeface="+mn-lt"/>
                <a:cs typeface="+mn-cs"/>
              </a:rPr>
              <a:t>2</a:t>
            </a:r>
            <a:endParaRPr lang="en-US" sz="2000" kern="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600" kern="0" dirty="0">
                <a:solidFill>
                  <a:schemeClr val="tx1"/>
                </a:solidFill>
                <a:latin typeface="+mn-lt"/>
                <a:cs typeface="+mn-cs"/>
              </a:rPr>
              <a:t>	   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" pitchFamily="49" charset="0"/>
                <a:cs typeface="+mn-cs"/>
              </a:rPr>
              <a:t>	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if (v == 0) {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    </a:t>
            </a:r>
            <a:r>
              <a:rPr lang="en-US" sz="20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cout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&lt;&lt; "v is 0";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  }</a:t>
            </a:r>
            <a:b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</a:b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else {</a:t>
            </a:r>
            <a:b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</a:b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   </a:t>
            </a:r>
            <a:r>
              <a:rPr lang="en-US" sz="2000" b="1" kern="0" dirty="0" err="1">
                <a:solidFill>
                  <a:schemeClr val="tx1"/>
                </a:solidFill>
                <a:latin typeface="Courier New" pitchFamily="49" charset="0"/>
                <a:cs typeface="+mn-cs"/>
              </a:rPr>
              <a:t>cout</a:t>
            </a: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 &lt;&lt; "v is not 0";</a:t>
            </a:r>
          </a:p>
          <a:p>
            <a:pPr marL="342900" indent="-342900" eaLnBrk="1" hangingPunct="1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n-US" sz="2000" b="1" kern="0" dirty="0">
                <a:solidFill>
                  <a:schemeClr val="tx1"/>
                </a:solidFill>
                <a:latin typeface="Courier New" pitchFamily="49" charset="0"/>
                <a:cs typeface="+mn-cs"/>
              </a:rPr>
              <a:t>	  }</a:t>
            </a: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6602414" y="1489061"/>
            <a:ext cx="0" cy="6096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5395914" y="2089136"/>
            <a:ext cx="2413000" cy="965200"/>
          </a:xfrm>
          <a:prstGeom prst="diamond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Expression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86314" y="3803636"/>
            <a:ext cx="1498600" cy="6604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lnSpc>
                <a:spcPct val="170000"/>
              </a:lnSpc>
              <a:defRPr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Action</a:t>
            </a:r>
            <a:r>
              <a:rPr lang="en-US" sz="2800" baseline="-25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1</a:t>
            </a:r>
            <a:endParaRPr lang="en-US" sz="3200" baseline="-250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996114" y="3803636"/>
            <a:ext cx="1498600" cy="6604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lnSpc>
                <a:spcPct val="160000"/>
              </a:lnSpc>
              <a:defRPr/>
            </a:pPr>
            <a:r>
              <a:rPr lang="en-US" sz="2000" i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Action</a:t>
            </a:r>
            <a:r>
              <a:rPr lang="en-US" sz="2800" baseline="-25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2</a:t>
            </a:r>
            <a:endParaRPr lang="en-US" sz="3200" baseline="-250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154614" y="2571736"/>
            <a:ext cx="306388" cy="1220788"/>
          </a:xfrm>
          <a:custGeom>
            <a:avLst/>
            <a:gdLst>
              <a:gd name="T0" fmla="*/ 2147483647 w 193"/>
              <a:gd name="T1" fmla="*/ 0 h 769"/>
              <a:gd name="T2" fmla="*/ 0 w 193"/>
              <a:gd name="T3" fmla="*/ 0 h 769"/>
              <a:gd name="T4" fmla="*/ 0 w 193"/>
              <a:gd name="T5" fmla="*/ 2147483647 h 769"/>
              <a:gd name="T6" fmla="*/ 0 60000 65536"/>
              <a:gd name="T7" fmla="*/ 0 60000 65536"/>
              <a:gd name="T8" fmla="*/ 0 60000 65536"/>
              <a:gd name="T9" fmla="*/ 0 w 193"/>
              <a:gd name="T10" fmla="*/ 0 h 769"/>
              <a:gd name="T11" fmla="*/ 193 w 193"/>
              <a:gd name="T12" fmla="*/ 769 h 7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" h="769">
                <a:moveTo>
                  <a:pt x="192" y="0"/>
                </a:moveTo>
                <a:lnTo>
                  <a:pt x="0" y="0"/>
                </a:lnTo>
                <a:lnTo>
                  <a:pt x="0" y="768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ar-EG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214939" y="3135299"/>
            <a:ext cx="62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true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424739" y="3059099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false</a:t>
            </a: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078414" y="4476736"/>
            <a:ext cx="3125788" cy="611188"/>
          </a:xfrm>
          <a:custGeom>
            <a:avLst/>
            <a:gdLst>
              <a:gd name="T0" fmla="*/ 0 w 1969"/>
              <a:gd name="T1" fmla="*/ 0 h 385"/>
              <a:gd name="T2" fmla="*/ 0 w 1969"/>
              <a:gd name="T3" fmla="*/ 2147483647 h 385"/>
              <a:gd name="T4" fmla="*/ 2147483647 w 1969"/>
              <a:gd name="T5" fmla="*/ 2147483647 h 385"/>
              <a:gd name="T6" fmla="*/ 2147483647 w 1969"/>
              <a:gd name="T7" fmla="*/ 0 h 385"/>
              <a:gd name="T8" fmla="*/ 0 60000 65536"/>
              <a:gd name="T9" fmla="*/ 0 60000 65536"/>
              <a:gd name="T10" fmla="*/ 0 60000 65536"/>
              <a:gd name="T11" fmla="*/ 0 60000 65536"/>
              <a:gd name="T12" fmla="*/ 0 w 1969"/>
              <a:gd name="T13" fmla="*/ 0 h 385"/>
              <a:gd name="T14" fmla="*/ 1969 w 1969"/>
              <a:gd name="T15" fmla="*/ 385 h 38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9" h="385">
                <a:moveTo>
                  <a:pt x="0" y="0"/>
                </a:moveTo>
                <a:lnTo>
                  <a:pt x="0" y="384"/>
                </a:lnTo>
                <a:lnTo>
                  <a:pt x="1968" y="384"/>
                </a:lnTo>
                <a:lnTo>
                  <a:pt x="1968" y="0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ar-EG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6602414" y="5086336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7821614" y="2571736"/>
            <a:ext cx="458788" cy="1220788"/>
          </a:xfrm>
          <a:custGeom>
            <a:avLst/>
            <a:gdLst>
              <a:gd name="T0" fmla="*/ 0 w 289"/>
              <a:gd name="T1" fmla="*/ 0 h 769"/>
              <a:gd name="T2" fmla="*/ 2147483647 w 289"/>
              <a:gd name="T3" fmla="*/ 0 h 769"/>
              <a:gd name="T4" fmla="*/ 2147483647 w 289"/>
              <a:gd name="T5" fmla="*/ 2147483647 h 769"/>
              <a:gd name="T6" fmla="*/ 0 60000 65536"/>
              <a:gd name="T7" fmla="*/ 0 60000 65536"/>
              <a:gd name="T8" fmla="*/ 0 60000 65536"/>
              <a:gd name="T9" fmla="*/ 0 w 289"/>
              <a:gd name="T10" fmla="*/ 0 h 769"/>
              <a:gd name="T11" fmla="*/ 289 w 289"/>
              <a:gd name="T12" fmla="*/ 769 h 7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769">
                <a:moveTo>
                  <a:pt x="0" y="0"/>
                </a:moveTo>
                <a:lnTo>
                  <a:pt x="288" y="0"/>
                </a:lnTo>
                <a:lnTo>
                  <a:pt x="288" y="768"/>
                </a:lnTo>
              </a:path>
            </a:pathLst>
          </a:custGeom>
          <a:noFill/>
          <a:ln w="254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/>
          <a:lstStyle/>
          <a:p>
            <a:endParaRPr lang="ar-EG"/>
          </a:p>
        </p:txBody>
      </p:sp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6526214" y="1428736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6526214" y="5543536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619108"/>
          </a:xfrm>
        </p:spPr>
        <p:txBody>
          <a:bodyPr>
            <a:noAutofit/>
          </a:bodyPr>
          <a:lstStyle>
            <a:extLst/>
          </a:lstStyle>
          <a:p>
            <a:pPr algn="l"/>
            <a:r>
              <a:rPr lang="en-US" sz="3600" u="sng" dirty="0" smtClean="0">
                <a:latin typeface="AvantGarde" pitchFamily="34" charset="0"/>
              </a:rPr>
              <a:t>Outline</a:t>
            </a:r>
            <a:endParaRPr lang="en-US" sz="3600" dirty="0"/>
          </a:p>
        </p:txBody>
      </p:sp>
      <p:sp>
        <p:nvSpPr>
          <p:cNvPr id="22" name="Rectangle 1027"/>
          <p:cNvSpPr>
            <a:spLocks noChangeArrowheads="1"/>
          </p:cNvSpPr>
          <p:nvPr/>
        </p:nvSpPr>
        <p:spPr bwMode="auto">
          <a:xfrm>
            <a:off x="428596" y="1643050"/>
            <a:ext cx="7924800" cy="390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1.</a:t>
            </a: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	</a:t>
            </a: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Introduction</a:t>
            </a: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</a:b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2.</a:t>
            </a: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	</a:t>
            </a: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Algorithms	</a:t>
            </a: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</a:b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3.</a:t>
            </a: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>	</a:t>
            </a: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Pseudocode	</a:t>
            </a:r>
            <a: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latin typeface="AvantGarde" pitchFamily="34" charset="0"/>
              </a:rPr>
            </a:b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4.	Control Structures	</a:t>
            </a:r>
            <a:b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</a:b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5.	The if Selection Structure	</a:t>
            </a:r>
            <a:b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</a:b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6.	The if/else Selection Structure</a:t>
            </a:r>
          </a:p>
          <a:p>
            <a:pPr>
              <a:lnSpc>
                <a:spcPct val="150000"/>
              </a:lnSpc>
            </a:pPr>
            <a:r>
              <a:rPr lang="en-US" sz="2400" b="1" noProof="1" smtClean="0">
                <a:solidFill>
                  <a:srgbClr val="FF0000"/>
                </a:solidFill>
                <a:latin typeface="AvantGarde" pitchFamily="34" charset="0"/>
              </a:rPr>
              <a:t>7.	The switch Multiple-Selection Structure</a:t>
            </a:r>
            <a:endParaRPr lang="en-US" sz="2400" b="1" dirty="0">
              <a:solidFill>
                <a:srgbClr val="FF3300"/>
              </a:solidFill>
              <a:latin typeface="AvantGar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85900"/>
            <a:ext cx="7772400" cy="4300538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Psuedocode</a:t>
            </a:r>
            <a:endParaRPr lang="en-US" sz="2400" dirty="0" smtClean="0"/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002060"/>
                </a:solidFill>
              </a:rPr>
              <a:t>if student’s grade is greater than or equal to 60</a:t>
            </a:r>
            <a:br>
              <a:rPr lang="en-US" sz="2400" i="1" dirty="0" smtClean="0">
                <a:solidFill>
                  <a:srgbClr val="002060"/>
                </a:solidFill>
              </a:rPr>
            </a:br>
            <a:r>
              <a:rPr lang="en-US" sz="2400" i="1" dirty="0" smtClean="0">
                <a:solidFill>
                  <a:srgbClr val="002060"/>
                </a:solidFill>
              </a:rPr>
              <a:t>print “Passed”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002060"/>
                </a:solidFill>
              </a:rPr>
              <a:t>else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i="1" dirty="0" smtClean="0">
                <a:solidFill>
                  <a:srgbClr val="002060"/>
                </a:solidFill>
              </a:rPr>
              <a:t>	print “Failed” 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endParaRPr lang="en-US" sz="2400" i="1" dirty="0" smtClean="0">
              <a:solidFill>
                <a:schemeClr val="accent2"/>
              </a:solidFill>
            </a:endParaRP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smtClean="0"/>
              <a:t> C</a:t>
            </a:r>
            <a:r>
              <a:rPr lang="en-US" sz="2400" dirty="0" smtClean="0"/>
              <a:t>++ code</a:t>
            </a:r>
          </a:p>
          <a:p>
            <a:pPr lvl="2" algn="l" rtl="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urier New" pitchFamily="49" charset="0"/>
              </a:rPr>
              <a:t>if ( grade &gt;= 60 ) 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</a:rPr>
              <a:t>   cout &lt;&lt; "Passed";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</a:rPr>
              <a:t>else</a:t>
            </a:r>
            <a:br>
              <a:rPr lang="en-US" sz="2400" b="1" dirty="0" smtClean="0">
                <a:latin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</a:rPr>
              <a:t>   cout &lt;&lt; "Failed";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body" idx="4294967295"/>
          </p:nvPr>
        </p:nvSpPr>
        <p:spPr>
          <a:xfrm>
            <a:off x="428596" y="1452586"/>
            <a:ext cx="7915300" cy="4833934"/>
          </a:xfrm>
          <a:prstGeom prst="rect">
            <a:avLst/>
          </a:prstGeom>
        </p:spPr>
        <p:txBody>
          <a:bodyPr/>
          <a:lstStyle/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  <a:p>
            <a:pPr algn="l" rtl="0" eaLnBrk="1" hangingPunct="1"/>
            <a:endParaRPr lang="en-US" sz="24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Ternary </a:t>
            </a:r>
            <a:r>
              <a:rPr lang="en-US" sz="2800" dirty="0" smtClean="0"/>
              <a:t>conditional operator (</a:t>
            </a:r>
            <a:r>
              <a:rPr lang="en-US" sz="2800" b="1" dirty="0" smtClean="0">
                <a:latin typeface="Courier New" pitchFamily="49" charset="0"/>
              </a:rPr>
              <a:t>?:</a:t>
            </a:r>
            <a:r>
              <a:rPr lang="en-US" sz="2800" dirty="0" smtClean="0"/>
              <a:t>)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Takes three arguments (condition, value if </a:t>
            </a:r>
            <a:r>
              <a:rPr lang="en-US" sz="2400" b="1" dirty="0" smtClean="0">
                <a:latin typeface="Courier New" pitchFamily="49" charset="0"/>
              </a:rPr>
              <a:t>true</a:t>
            </a:r>
            <a:r>
              <a:rPr lang="en-US" sz="2400" dirty="0" smtClean="0"/>
              <a:t>, value if </a:t>
            </a:r>
            <a:r>
              <a:rPr lang="en-US" sz="2400" b="1" dirty="0" smtClean="0">
                <a:latin typeface="Courier New" pitchFamily="49" charset="0"/>
              </a:rPr>
              <a:t>false</a:t>
            </a:r>
            <a:r>
              <a:rPr lang="en-US" sz="2400" dirty="0" smtClean="0"/>
              <a:t>)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Our </a:t>
            </a:r>
            <a:r>
              <a:rPr lang="en-US" sz="2800" dirty="0" err="1" smtClean="0"/>
              <a:t>pseudocode</a:t>
            </a:r>
            <a:r>
              <a:rPr lang="en-US" sz="2800" dirty="0" smtClean="0"/>
              <a:t> could be written:</a:t>
            </a:r>
          </a:p>
          <a:p>
            <a:pPr lvl="2" algn="l" rtl="0"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cout &lt;&lt; ( grade &gt;= 60 ? “Passed” : “Failed” );</a:t>
            </a:r>
          </a:p>
          <a:p>
            <a:pPr algn="l" rtl="0" eaLnBrk="1" hangingPunct="1"/>
            <a:endParaRPr lang="en-US" sz="2400" b="1" dirty="0" smtClean="0">
              <a:latin typeface="Courier New" pitchFamily="49" charset="0"/>
            </a:endParaRPr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642910" y="1062038"/>
            <a:ext cx="7572428" cy="2435844"/>
            <a:chOff x="312" y="2345"/>
            <a:chExt cx="2256" cy="953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471" y="3072"/>
              <a:ext cx="836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90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841" y="2630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latin typeface="Courier New" pitchFamily="49" charset="0"/>
                </a:rPr>
                <a:t>true</a:t>
              </a: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580" y="3072"/>
              <a:ext cx="843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91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78" y="2954"/>
              <a:ext cx="0" cy="117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3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891" y="2630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latin typeface="Courier New" pitchFamily="49" charset="0"/>
                </a:rPr>
                <a:t>false</a:t>
              </a:r>
            </a:p>
            <a:p>
              <a:pPr>
                <a:spcBef>
                  <a:spcPct val="0"/>
                </a:spcBef>
              </a:pPr>
              <a:endParaRPr lang="en-US" sz="14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304" y="2717"/>
              <a:ext cx="0" cy="14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3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76" y="2717"/>
              <a:ext cx="0" cy="14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3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2306" y="2954"/>
              <a:ext cx="0" cy="117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0" y="1993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312" y="2859"/>
              <a:ext cx="544" cy="105"/>
              <a:chOff x="0" y="0"/>
              <a:chExt cx="20583" cy="22022"/>
            </a:xfrm>
          </p:grpSpPr>
          <p:sp>
            <p:nvSpPr>
              <p:cNvPr id="32" name="Rectangle 14"/>
              <p:cNvSpPr>
                <a:spLocks noChangeArrowheads="1"/>
              </p:cNvSpPr>
              <p:nvPr/>
            </p:nvSpPr>
            <p:spPr bwMode="auto">
              <a:xfrm>
                <a:off x="1612" y="4583"/>
                <a:ext cx="18971" cy="17439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400" dirty="0">
                    <a:latin typeface="Courier New" pitchFamily="49" charset="0"/>
                  </a:rPr>
                  <a:t>print “Failed”</a:t>
                </a:r>
              </a:p>
              <a:p>
                <a:pPr>
                  <a:spcBef>
                    <a:spcPct val="0"/>
                  </a:spcBef>
                </a:pPr>
                <a:endParaRPr lang="en-US" sz="1400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33" name="Freeform 15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17 h 20000"/>
                  <a:gd name="T4" fmla="*/ 0 w 20000"/>
                  <a:gd name="T5" fmla="*/ 19917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17"/>
                    </a:lnTo>
                    <a:lnTo>
                      <a:pt x="0" y="19917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2090" y="2881"/>
              <a:ext cx="478" cy="5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400" dirty="0">
                  <a:latin typeface="Courier New" pitchFamily="49" charset="0"/>
                </a:rPr>
                <a:t>print “Passed”</a:t>
              </a:r>
            </a:p>
            <a:p>
              <a:pPr>
                <a:spcBef>
                  <a:spcPct val="0"/>
                </a:spcBef>
              </a:pPr>
              <a:endParaRPr lang="en-US" sz="1400" dirty="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2040" y="2859"/>
              <a:ext cx="528" cy="96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000"/>
                <a:gd name="T16" fmla="*/ 0 h 20000"/>
                <a:gd name="T17" fmla="*/ 20000 w 20000"/>
                <a:gd name="T18" fmla="*/ 20000 h 20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000" h="20000">
                  <a:moveTo>
                    <a:pt x="19985" y="0"/>
                  </a:moveTo>
                  <a:lnTo>
                    <a:pt x="19985" y="19917"/>
                  </a:lnTo>
                  <a:lnTo>
                    <a:pt x="0" y="19917"/>
                  </a:lnTo>
                  <a:lnTo>
                    <a:pt x="0" y="0"/>
                  </a:lnTo>
                  <a:lnTo>
                    <a:pt x="19985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>
              <a:off x="1422" y="3051"/>
              <a:ext cx="0" cy="247"/>
              <a:chOff x="-25" y="0"/>
              <a:chExt cx="20049" cy="20000"/>
            </a:xfrm>
          </p:grpSpPr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0081" y="3981"/>
                <a:ext cx="163" cy="12135"/>
              </a:xfrm>
              <a:custGeom>
                <a:avLst/>
                <a:gdLst>
                  <a:gd name="T0" fmla="*/ 0 w 20000"/>
                  <a:gd name="T1" fmla="*/ 11 h 20000"/>
                  <a:gd name="T2" fmla="*/ 0 w 20000"/>
                  <a:gd name="T3" fmla="*/ 0 h 20000"/>
                  <a:gd name="T4" fmla="*/ 0 60000 65536"/>
                  <a:gd name="T5" fmla="*/ 0 60000 65536"/>
                  <a:gd name="T6" fmla="*/ 0 w 20000"/>
                  <a:gd name="T7" fmla="*/ 0 h 20000"/>
                  <a:gd name="T8" fmla="*/ 20000 w 20000"/>
                  <a:gd name="T9" fmla="*/ 20000 h 2000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0000" h="20000">
                    <a:moveTo>
                      <a:pt x="0" y="19947"/>
                    </a:moveTo>
                    <a:lnTo>
                      <a:pt x="0" y="0"/>
                    </a:ln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 type="triangle" w="med" len="sm"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0" name="Oval 20"/>
              <p:cNvSpPr>
                <a:spLocks noChangeArrowheads="1"/>
              </p:cNvSpPr>
              <p:nvPr/>
            </p:nvSpPr>
            <p:spPr bwMode="auto">
              <a:xfrm>
                <a:off x="-25" y="16116"/>
                <a:ext cx="19723" cy="3884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31" name="Oval 21"/>
              <p:cNvSpPr>
                <a:spLocks noChangeArrowheads="1"/>
              </p:cNvSpPr>
              <p:nvPr/>
            </p:nvSpPr>
            <p:spPr bwMode="auto">
              <a:xfrm>
                <a:off x="301" y="0"/>
                <a:ext cx="19723" cy="3885"/>
              </a:xfrm>
              <a:prstGeom prst="ellipse">
                <a:avLst/>
              </a:pr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18" name="Group 22"/>
            <p:cNvGrpSpPr>
              <a:grpSpLocks/>
            </p:cNvGrpSpPr>
            <p:nvPr/>
          </p:nvGrpSpPr>
          <p:grpSpPr bwMode="auto">
            <a:xfrm>
              <a:off x="575" y="2345"/>
              <a:ext cx="1714" cy="542"/>
              <a:chOff x="1363" y="0"/>
              <a:chExt cx="17280" cy="20001"/>
            </a:xfrm>
          </p:grpSpPr>
          <p:grpSp>
            <p:nvGrpSpPr>
              <p:cNvPr id="19" name="Group 23"/>
              <p:cNvGrpSpPr>
                <a:grpSpLocks/>
              </p:cNvGrpSpPr>
              <p:nvPr/>
            </p:nvGrpSpPr>
            <p:grpSpPr bwMode="auto">
              <a:xfrm>
                <a:off x="9779" y="0"/>
                <a:ext cx="484" cy="7257"/>
                <a:chOff x="1409" y="0"/>
                <a:chExt cx="17182" cy="20000"/>
              </a:xfrm>
            </p:grpSpPr>
            <p:sp>
              <p:nvSpPr>
                <p:cNvPr id="26" name="Freeform 24"/>
                <p:cNvSpPr>
                  <a:spLocks/>
                </p:cNvSpPr>
                <p:nvPr/>
              </p:nvSpPr>
              <p:spPr bwMode="auto">
                <a:xfrm>
                  <a:off x="9929" y="5041"/>
                  <a:ext cx="142" cy="14959"/>
                </a:xfrm>
                <a:custGeom>
                  <a:avLst/>
                  <a:gdLst>
                    <a:gd name="T0" fmla="*/ 0 w 20000"/>
                    <a:gd name="T1" fmla="*/ 257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0" y="19946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 type="triangle" w="med" len="sm"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7" name="Oval 25"/>
                <p:cNvSpPr>
                  <a:spLocks noChangeArrowheads="1"/>
                </p:cNvSpPr>
                <p:nvPr/>
              </p:nvSpPr>
              <p:spPr bwMode="auto">
                <a:xfrm>
                  <a:off x="1409" y="0"/>
                  <a:ext cx="17182" cy="4920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</p:grpSp>
          <p:grpSp>
            <p:nvGrpSpPr>
              <p:cNvPr id="20" name="Group 26"/>
              <p:cNvGrpSpPr>
                <a:grpSpLocks/>
              </p:cNvGrpSpPr>
              <p:nvPr/>
            </p:nvGrpSpPr>
            <p:grpSpPr bwMode="auto">
              <a:xfrm>
                <a:off x="1363" y="7257"/>
                <a:ext cx="17280" cy="12744"/>
                <a:chOff x="-2" y="-195"/>
                <a:chExt cx="20002" cy="20390"/>
              </a:xfrm>
            </p:grpSpPr>
            <p:sp>
              <p:nvSpPr>
                <p:cNvPr id="21" name="Freeform 27"/>
                <p:cNvSpPr>
                  <a:spLocks/>
                </p:cNvSpPr>
                <p:nvPr/>
              </p:nvSpPr>
              <p:spPr bwMode="auto">
                <a:xfrm>
                  <a:off x="14444" y="10000"/>
                  <a:ext cx="5556" cy="24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19983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sp>
              <p:nvSpPr>
                <p:cNvPr id="22" name="Freeform 28"/>
                <p:cNvSpPr>
                  <a:spLocks/>
                </p:cNvSpPr>
                <p:nvPr/>
              </p:nvSpPr>
              <p:spPr bwMode="auto">
                <a:xfrm>
                  <a:off x="-2" y="10000"/>
                  <a:ext cx="5556" cy="24"/>
                </a:xfrm>
                <a:custGeom>
                  <a:avLst/>
                  <a:gdLst>
                    <a:gd name="T0" fmla="*/ 0 w 20000"/>
                    <a:gd name="T1" fmla="*/ 0 h 20000"/>
                    <a:gd name="T2" fmla="*/ 0 w 20000"/>
                    <a:gd name="T3" fmla="*/ 0 h 20000"/>
                    <a:gd name="T4" fmla="*/ 0 60000 65536"/>
                    <a:gd name="T5" fmla="*/ 0 60000 65536"/>
                    <a:gd name="T6" fmla="*/ 0 w 20000"/>
                    <a:gd name="T7" fmla="*/ 0 h 20000"/>
                    <a:gd name="T8" fmla="*/ 20000 w 20000"/>
                    <a:gd name="T9" fmla="*/ 20000 h 20000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000" h="20000">
                      <a:moveTo>
                        <a:pt x="19983" y="0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EG"/>
                </a:p>
              </p:txBody>
            </p:sp>
            <p:grpSp>
              <p:nvGrpSpPr>
                <p:cNvPr id="23" name="Group 29"/>
                <p:cNvGrpSpPr>
                  <a:grpSpLocks/>
                </p:cNvGrpSpPr>
                <p:nvPr/>
              </p:nvGrpSpPr>
              <p:grpSpPr bwMode="auto">
                <a:xfrm>
                  <a:off x="5536" y="-195"/>
                  <a:ext cx="8889" cy="20390"/>
                  <a:chOff x="0" y="0"/>
                  <a:chExt cx="20000" cy="20000"/>
                </a:xfrm>
              </p:grpSpPr>
              <p:sp>
                <p:nvSpPr>
                  <p:cNvPr id="24" name="Freeform 30"/>
                  <p:cNvSpPr>
                    <a:spLocks/>
                  </p:cNvSpPr>
                  <p:nvPr/>
                </p:nvSpPr>
                <p:spPr bwMode="auto">
                  <a:xfrm>
                    <a:off x="0" y="0"/>
                    <a:ext cx="20000" cy="20000"/>
                  </a:xfrm>
                  <a:custGeom>
                    <a:avLst/>
                    <a:gdLst>
                      <a:gd name="T0" fmla="*/ 19990 w 20000"/>
                      <a:gd name="T1" fmla="*/ 10000 h 20000"/>
                      <a:gd name="T2" fmla="*/ 9990 w 20000"/>
                      <a:gd name="T3" fmla="*/ 19977 h 20000"/>
                      <a:gd name="T4" fmla="*/ 0 w 20000"/>
                      <a:gd name="T5" fmla="*/ 10000 h 20000"/>
                      <a:gd name="T6" fmla="*/ 9990 w 20000"/>
                      <a:gd name="T7" fmla="*/ 0 h 20000"/>
                      <a:gd name="T8" fmla="*/ 19990 w 20000"/>
                      <a:gd name="T9" fmla="*/ 10000 h 2000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20000"/>
                      <a:gd name="T16" fmla="*/ 0 h 20000"/>
                      <a:gd name="T17" fmla="*/ 20000 w 20000"/>
                      <a:gd name="T18" fmla="*/ 20000 h 20000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20000" h="20000">
                        <a:moveTo>
                          <a:pt x="19990" y="10000"/>
                        </a:moveTo>
                        <a:lnTo>
                          <a:pt x="9990" y="19977"/>
                        </a:lnTo>
                        <a:lnTo>
                          <a:pt x="0" y="10000"/>
                        </a:lnTo>
                        <a:lnTo>
                          <a:pt x="9990" y="0"/>
                        </a:lnTo>
                        <a:lnTo>
                          <a:pt x="19990" y="1000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EG"/>
                  </a:p>
                </p:txBody>
              </p:sp>
              <p:sp>
                <p:nvSpPr>
                  <p:cNvPr id="25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4365" y="8287"/>
                    <a:ext cx="11261" cy="4375"/>
                  </a:xfrm>
                  <a:prstGeom prst="rect">
                    <a:avLst/>
                  </a:prstGeom>
                  <a:noFill/>
                  <a:ln w="0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pPr algn="ctr" eaLnBrk="1" hangingPunct="1">
                      <a:spcBef>
                        <a:spcPct val="0"/>
                      </a:spcBef>
                    </a:pPr>
                    <a:r>
                      <a:rPr lang="en-US" sz="1400">
                        <a:latin typeface="Courier New" pitchFamily="49" charset="0"/>
                      </a:rPr>
                      <a:t>grade &gt;= 60</a:t>
                    </a:r>
                  </a:p>
                  <a:p>
                    <a:pPr>
                      <a:spcBef>
                        <a:spcPct val="0"/>
                      </a:spcBef>
                    </a:pPr>
                    <a:endParaRPr lang="en-US" sz="1400">
                      <a:solidFill>
                        <a:schemeClr val="tx1"/>
                      </a:solidFill>
                      <a:latin typeface="Courier New" pitchFamily="49" charset="0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Example: Finding the Maximum</a:t>
            </a:r>
            <a:endParaRPr lang="ar-EG" sz="32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643063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300163" y="1709738"/>
            <a:ext cx="6129357" cy="414815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cout &lt;&lt; "Enter two integers: ";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int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int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err="1" smtClean="0">
                <a:latin typeface="Courier New" pitchFamily="49" charset="0"/>
              </a:rPr>
              <a:t>cin</a:t>
            </a:r>
            <a:r>
              <a:rPr lang="en-US" sz="1700" b="1" dirty="0" smtClean="0">
                <a:latin typeface="Courier New" pitchFamily="49" charset="0"/>
              </a:rPr>
              <a:t> &gt;&gt; Value1 &gt;&gt;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int Max;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if (Value1 &lt; Value2)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	 Max = Value2;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else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	 Max = Value1;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}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700" b="1" dirty="0" smtClean="0">
                <a:latin typeface="Courier New" pitchFamily="49" charset="0"/>
              </a:rPr>
              <a:t>cout &lt;&lt; "Maximum of inputs is: " &lt;&lt; Max &lt;&lt; </a:t>
            </a:r>
            <a:r>
              <a:rPr lang="en-US" sz="1700" b="1" dirty="0" err="1" smtClean="0">
                <a:latin typeface="Courier New" pitchFamily="49" charset="0"/>
              </a:rPr>
              <a:t>endl</a:t>
            </a:r>
            <a:r>
              <a:rPr lang="en-US" sz="1700" b="1" dirty="0" smtClean="0">
                <a:latin typeface="Courier New" pitchFamily="49" charset="0"/>
              </a:rPr>
              <a:t>;</a:t>
            </a:r>
          </a:p>
          <a:p>
            <a:pPr algn="l" rtl="0"/>
            <a:endParaRPr lang="ar-EG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Example: </a:t>
            </a:r>
            <a:r>
              <a:rPr lang="en-US" sz="3000" b="1" dirty="0" smtClean="0">
                <a:solidFill>
                  <a:srgbClr val="FF0000"/>
                </a:solidFill>
              </a:rPr>
              <a:t>Finding the Maximum - Semantics</a:t>
            </a:r>
            <a:endParaRPr lang="ar-EG" sz="3000" b="1" dirty="0">
              <a:solidFill>
                <a:srgbClr val="FF0000"/>
              </a:solidFill>
            </a:endParaRPr>
          </a:p>
        </p:txBody>
      </p:sp>
      <p:graphicFrame>
        <p:nvGraphicFramePr>
          <p:cNvPr id="157698" name="Object 4"/>
          <p:cNvGraphicFramePr>
            <a:graphicFrameLocks noChangeAspect="1"/>
          </p:cNvGraphicFramePr>
          <p:nvPr/>
        </p:nvGraphicFramePr>
        <p:xfrm>
          <a:off x="428625" y="1635125"/>
          <a:ext cx="8072465" cy="4865688"/>
        </p:xfrm>
        <a:graphic>
          <a:graphicData uri="http://schemas.openxmlformats.org/presentationml/2006/ole">
            <p:oleObj spid="_x0000_s157698" name="VISIO" r:id="rId4" imgW="4400640" imgH="2850120" progId="Visio.Drawing.6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214422"/>
            <a:ext cx="7458100" cy="528641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300" dirty="0" smtClean="0"/>
              <a:t>Nested </a:t>
            </a:r>
            <a:r>
              <a:rPr lang="en-US" sz="2300" b="1" dirty="0" smtClean="0">
                <a:latin typeface="Courier New" pitchFamily="49" charset="0"/>
              </a:rPr>
              <a:t>if/else</a:t>
            </a:r>
            <a:r>
              <a:rPr lang="en-US" sz="2300" dirty="0" smtClean="0"/>
              <a:t> structures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1900" dirty="0" smtClean="0"/>
              <a:t>Test </a:t>
            </a:r>
            <a:r>
              <a:rPr lang="en-US" sz="1900" dirty="0" smtClean="0"/>
              <a:t>for multiple cases by placing </a:t>
            </a:r>
            <a:r>
              <a:rPr lang="en-US" sz="1900" b="1" dirty="0" smtClean="0">
                <a:latin typeface="Courier New" pitchFamily="49" charset="0"/>
              </a:rPr>
              <a:t>if/else</a:t>
            </a:r>
            <a:r>
              <a:rPr lang="en-US" sz="1900" dirty="0" smtClean="0"/>
              <a:t> selection structures inside </a:t>
            </a:r>
            <a:r>
              <a:rPr lang="en-US" sz="1900" b="1" dirty="0" smtClean="0">
                <a:latin typeface="Courier New" pitchFamily="49" charset="0"/>
              </a:rPr>
              <a:t>if/else</a:t>
            </a:r>
            <a:r>
              <a:rPr lang="en-US" sz="1900" dirty="0" smtClean="0"/>
              <a:t> selection structures.</a:t>
            </a:r>
          </a:p>
          <a:p>
            <a:pPr lvl="2" algn="l" rtl="0" eaLnBrk="1" hangingPunct="1">
              <a:buFontTx/>
              <a:buNone/>
            </a:pPr>
            <a:r>
              <a:rPr lang="en-US" sz="1900" dirty="0" smtClean="0"/>
              <a:t>	</a:t>
            </a:r>
            <a:r>
              <a:rPr lang="en-US" sz="1900" i="1" dirty="0" smtClean="0">
                <a:solidFill>
                  <a:srgbClr val="002060"/>
                </a:solidFill>
              </a:rPr>
              <a:t>if student’s grade is greater than or equal to 90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   Print “A”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else 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   if student’s grade is greater than or equal to 80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   Print “B”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else 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      if student’s grade is greater than or equal to 70 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      Print “C”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   else 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      if student’s grade is greater than or equal to 60 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	         Print “D”</a:t>
            </a:r>
            <a:br>
              <a:rPr lang="en-US" sz="1900" i="1" dirty="0" smtClean="0">
                <a:solidFill>
                  <a:srgbClr val="002060"/>
                </a:solidFill>
              </a:rPr>
            </a:br>
            <a:r>
              <a:rPr lang="en-US" sz="1900" i="1" dirty="0" smtClean="0">
                <a:solidFill>
                  <a:srgbClr val="002060"/>
                </a:solidFill>
              </a:rPr>
              <a:t>         else</a:t>
            </a:r>
          </a:p>
          <a:p>
            <a:pPr lvl="2" algn="l" rtl="0" eaLnBrk="1" hangingPunct="1">
              <a:buFontTx/>
              <a:buNone/>
            </a:pPr>
            <a:r>
              <a:rPr lang="en-US" sz="1900" i="1" dirty="0" smtClean="0">
                <a:solidFill>
                  <a:srgbClr val="002060"/>
                </a:solidFill>
              </a:rPr>
              <a:t>                Print “F”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1900" dirty="0" smtClean="0"/>
              <a:t>Once </a:t>
            </a:r>
            <a:r>
              <a:rPr lang="en-US" sz="1900" dirty="0" smtClean="0"/>
              <a:t>a condition is met, the rest of the statements are skipped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40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Compound </a:t>
            </a:r>
            <a:r>
              <a:rPr lang="en-US" sz="2400" dirty="0" smtClean="0"/>
              <a:t>statement: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Set </a:t>
            </a:r>
            <a:r>
              <a:rPr lang="en-US" sz="2000" dirty="0" smtClean="0"/>
              <a:t>of statements within a pair of braces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Example</a:t>
            </a:r>
            <a:r>
              <a:rPr lang="en-US" sz="2000" dirty="0" smtClean="0"/>
              <a:t>:</a:t>
            </a:r>
          </a:p>
          <a:p>
            <a:pPr lvl="3" algn="l" rtl="0" eaLnBrk="1" hangingPunct="1">
              <a:buFontTx/>
              <a:buNone/>
            </a:pPr>
            <a:r>
              <a:rPr lang="en-US" sz="1800" dirty="0" smtClean="0"/>
              <a:t>	</a:t>
            </a:r>
            <a:r>
              <a:rPr lang="en-US" sz="1800" b="1" dirty="0" smtClean="0">
                <a:latin typeface="Courier New" pitchFamily="49" charset="0"/>
              </a:rPr>
              <a:t>if ( grade &gt;= 60 )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   cout &lt;&lt; "Passed.\n";	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else {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   cout &lt;&lt; "Failed.\n";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   cout &lt;&lt; "You must take this course again.\n";</a:t>
            </a:r>
            <a:br>
              <a:rPr lang="en-US" sz="1800" b="1" dirty="0" smtClean="0">
                <a:latin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</a:rPr>
              <a:t>}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Without </a:t>
            </a:r>
            <a:r>
              <a:rPr lang="en-US" sz="2000" dirty="0" smtClean="0"/>
              <a:t>the braces,</a:t>
            </a:r>
          </a:p>
          <a:p>
            <a:pPr lvl="1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cout &lt;&lt; "You must take this course again.\n";</a:t>
            </a:r>
          </a:p>
          <a:p>
            <a:pPr lvl="1" algn="l" rtl="0" eaLnBrk="1" hangingPunct="1">
              <a:buFontTx/>
              <a:buNone/>
            </a:pPr>
            <a:r>
              <a:rPr lang="en-US" sz="2000" b="1" dirty="0" smtClean="0">
                <a:latin typeface="Courier New" pitchFamily="49" charset="0"/>
              </a:rPr>
              <a:t>  wo</a:t>
            </a:r>
            <a:r>
              <a:rPr lang="en-US" sz="2000" dirty="0" smtClean="0"/>
              <a:t>uld be automatically executed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Block</a:t>
            </a:r>
            <a:endParaRPr lang="en-US" sz="2400" dirty="0" smtClean="0"/>
          </a:p>
          <a:p>
            <a:pPr marL="914400" lvl="1" indent="-457200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Compound statements with declarations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 smtClean="0"/>
          </a:p>
          <a:p>
            <a:pPr algn="ctr" rtl="0"/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000" b="1" dirty="0" smtClean="0">
                <a:solidFill>
                  <a:srgbClr val="FF0000"/>
                </a:solidFill>
              </a:rPr>
              <a:t>Example: Convert a student degree to a grade </a:t>
            </a:r>
            <a:endParaRPr lang="ar-EG" sz="3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8596" y="1428750"/>
            <a:ext cx="5786438" cy="485775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1" anchor="ctr">
            <a:spAutoFit/>
          </a:bodyPr>
          <a:lstStyle/>
          <a:p>
            <a:pPr>
              <a:defRPr/>
            </a:pPr>
            <a:endParaRPr lang="ar-EG"/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500034" y="1500188"/>
            <a:ext cx="5629275" cy="4786332"/>
          </a:xfrm>
          <a:prstGeom prst="rect">
            <a:avLst/>
          </a:prstGeom>
        </p:spPr>
        <p:txBody>
          <a:bodyPr/>
          <a:lstStyle/>
          <a:p>
            <a:pPr algn="l" rtl="0">
              <a:buFontTx/>
              <a:buNone/>
            </a:pPr>
            <a:r>
              <a:rPr lang="en-US" sz="1200" dirty="0" smtClean="0"/>
              <a:t># include &lt;</a:t>
            </a:r>
            <a:r>
              <a:rPr lang="en-US" sz="1200" dirty="0" err="1" smtClean="0"/>
              <a:t>iostream.h</a:t>
            </a:r>
            <a:r>
              <a:rPr lang="en-US" sz="1200" dirty="0" smtClean="0"/>
              <a:t>&gt;</a:t>
            </a:r>
          </a:p>
          <a:p>
            <a:pPr algn="l" rtl="0">
              <a:buFontTx/>
              <a:buNone/>
            </a:pPr>
            <a:r>
              <a:rPr lang="en-US" sz="1200" dirty="0" smtClean="0"/>
              <a:t>void main ( )</a:t>
            </a:r>
          </a:p>
          <a:p>
            <a:pPr algn="l" rtl="0">
              <a:buFontTx/>
              <a:buNone/>
            </a:pPr>
            <a:r>
              <a:rPr lang="en-US" sz="1300" dirty="0" smtClean="0"/>
              <a:t>{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int degree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cout &lt;&lt; “ Please enter your degree, it should be in the range from 0 to 100 “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</a:t>
            </a:r>
            <a:r>
              <a:rPr lang="en-US" sz="1300" dirty="0" err="1" smtClean="0"/>
              <a:t>cin</a:t>
            </a:r>
            <a:r>
              <a:rPr lang="en-US" sz="1300" dirty="0" smtClean="0"/>
              <a:t> &gt;&gt; degree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if ( degree &gt; = 0 &amp;&amp; degree &lt; = 100 )  { 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if ( degree &gt; = 90) 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cout &lt;&lt; “ Excellent….Your grade is A ”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else if ( degree &gt; = 80) 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cout &lt;&lt; “ Very Good….Your grade is B ”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else if ( degree &gt; = 70 ) 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cout &lt;&lt; “ Good…Your grade is C ”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else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cout &lt;&lt; “ You Fail “ ;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         }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else</a:t>
            </a:r>
          </a:p>
          <a:p>
            <a:pPr algn="l" rtl="0">
              <a:buFontTx/>
              <a:buNone/>
            </a:pPr>
            <a:r>
              <a:rPr lang="en-US" sz="1300" dirty="0" smtClean="0"/>
              <a:t>   cout &lt;&lt; “ </a:t>
            </a:r>
            <a:r>
              <a:rPr lang="en-US" sz="1200" dirty="0" smtClean="0"/>
              <a:t>You enter a wrong degree, you should enter a number between 0 and 100</a:t>
            </a:r>
            <a:r>
              <a:rPr lang="en-US" sz="1300" dirty="0" smtClean="0"/>
              <a:t>”;</a:t>
            </a:r>
          </a:p>
          <a:p>
            <a:pPr algn="l" rtl="0">
              <a:buFontTx/>
              <a:buNone/>
            </a:pPr>
            <a:r>
              <a:rPr lang="en-US" sz="1300" dirty="0" smtClean="0"/>
              <a:t>}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357950" y="1511638"/>
          <a:ext cx="2143140" cy="48463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24683"/>
                <a:gridCol w="718457"/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Condition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Grade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B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less than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Fail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6.   The </a:t>
            </a:r>
            <a:r>
              <a:rPr lang="en-US" sz="3600" noProof="1" smtClean="0">
                <a:latin typeface="Courier New" pitchFamily="49" charset="0"/>
              </a:rPr>
              <a:t>if/else</a:t>
            </a:r>
            <a:r>
              <a:rPr lang="en-US" sz="3600" noProof="1" smtClean="0"/>
              <a:t> Selection Structure</a:t>
            </a:r>
            <a:endParaRPr lang="en-US" sz="360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8770"/>
            <a:ext cx="7243786" cy="475775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Syntax </a:t>
            </a:r>
            <a:r>
              <a:rPr lang="en-US" sz="2800" dirty="0" smtClean="0"/>
              <a:t>errors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Errors </a:t>
            </a:r>
            <a:r>
              <a:rPr lang="en-US" sz="2400" dirty="0" smtClean="0"/>
              <a:t>caught by </a:t>
            </a:r>
            <a:r>
              <a:rPr lang="en-US" sz="2400" dirty="0" smtClean="0"/>
              <a:t>compiler</a:t>
            </a:r>
          </a:p>
          <a:p>
            <a:pPr lvl="1" algn="l" rtl="0" eaLnBrk="1" hangingPunct="1"/>
            <a:endParaRPr lang="en-US" sz="12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Logic </a:t>
            </a:r>
            <a:r>
              <a:rPr lang="en-US" sz="2800" dirty="0" smtClean="0"/>
              <a:t>errors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Errors which have their effect at execution time</a:t>
            </a:r>
          </a:p>
          <a:p>
            <a:pPr lvl="2" algn="l" rtl="0" eaLnBrk="1" hangingPunct="1"/>
            <a:r>
              <a:rPr lang="en-US" sz="2400" dirty="0" smtClean="0"/>
              <a:t>- Non-fatal </a:t>
            </a:r>
            <a:r>
              <a:rPr lang="en-US" sz="2400" dirty="0" smtClean="0"/>
              <a:t>logic errors</a:t>
            </a:r>
          </a:p>
          <a:p>
            <a:pPr lvl="3" algn="l" rtl="0" eaLnBrk="1" hangingPunct="1"/>
            <a:r>
              <a:rPr lang="en-US" sz="2400" dirty="0" smtClean="0"/>
              <a:t>program runs, but has incorrect output</a:t>
            </a:r>
          </a:p>
          <a:p>
            <a:pPr lvl="2" algn="l" rtl="0" eaLnBrk="1" hangingPunct="1"/>
            <a:r>
              <a:rPr lang="en-US" sz="2400" dirty="0" smtClean="0"/>
              <a:t>- Fatal </a:t>
            </a:r>
            <a:r>
              <a:rPr lang="en-US" sz="2400" dirty="0" smtClean="0"/>
              <a:t>logic errors</a:t>
            </a:r>
          </a:p>
          <a:p>
            <a:pPr lvl="3" algn="l" rtl="0" eaLnBrk="1" hangingPunct="1"/>
            <a:r>
              <a:rPr lang="en-US" sz="2400" dirty="0" smtClean="0"/>
              <a:t>program exits prematurely</a:t>
            </a:r>
          </a:p>
          <a:p>
            <a:pPr algn="l" rtl="0" eaLnBrk="1" hangingPunct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200" noProof="1" smtClean="0"/>
              <a:t>7.    </a:t>
            </a:r>
            <a:r>
              <a:rPr lang="en-US" sz="3200" noProof="1" smtClean="0"/>
              <a:t>The </a:t>
            </a:r>
            <a:r>
              <a:rPr lang="en-US" sz="3200" noProof="1" smtClean="0"/>
              <a:t>Switch </a:t>
            </a:r>
            <a:r>
              <a:rPr lang="en-US" sz="3200" noProof="1" smtClean="0"/>
              <a:t>Multiple-Selection Structure</a:t>
            </a:r>
            <a:endParaRPr lang="en-US" sz="3200" dirty="0"/>
          </a:p>
        </p:txBody>
      </p:sp>
      <p:sp>
        <p:nvSpPr>
          <p:cNvPr id="4" name="Rectangle 82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1066800"/>
            <a:ext cx="8215370" cy="200501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400" b="1" dirty="0" smtClean="0">
                <a:latin typeface="Courier New" pitchFamily="49" charset="0"/>
              </a:rPr>
              <a:t> switch</a:t>
            </a:r>
            <a:endParaRPr lang="en-US" sz="2000" dirty="0" smtClean="0"/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100" dirty="0" smtClean="0"/>
              <a:t> Useful </a:t>
            </a:r>
            <a:r>
              <a:rPr lang="en-US" sz="2100" dirty="0" smtClean="0"/>
              <a:t>when variable or expression is tested for multiple </a:t>
            </a:r>
            <a:r>
              <a:rPr lang="en-US" sz="2100" dirty="0" smtClean="0"/>
              <a:t>values</a:t>
            </a:r>
            <a:endParaRPr lang="en-US" sz="2100" dirty="0" smtClean="0"/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100" dirty="0" smtClean="0"/>
              <a:t> Consists </a:t>
            </a:r>
            <a:r>
              <a:rPr lang="en-US" sz="2100" dirty="0" smtClean="0"/>
              <a:t>of a series of </a:t>
            </a:r>
            <a:r>
              <a:rPr lang="en-US" sz="2100" b="1" dirty="0" smtClean="0">
                <a:latin typeface="Courier New" pitchFamily="49" charset="0"/>
              </a:rPr>
              <a:t>case</a:t>
            </a:r>
            <a:r>
              <a:rPr lang="en-US" sz="2100" dirty="0" smtClean="0"/>
              <a:t> labels and an optional </a:t>
            </a:r>
            <a:r>
              <a:rPr lang="en-US" sz="2100" b="1" dirty="0" smtClean="0">
                <a:latin typeface="Courier New" pitchFamily="49" charset="0"/>
              </a:rPr>
              <a:t>default</a:t>
            </a:r>
            <a:r>
              <a:rPr lang="en-US" sz="2100" dirty="0" smtClean="0"/>
              <a:t> case</a:t>
            </a:r>
          </a:p>
        </p:txBody>
      </p: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966790" y="2438400"/>
            <a:ext cx="6248416" cy="4114800"/>
            <a:chOff x="344" y="2025"/>
            <a:chExt cx="2198" cy="2051"/>
          </a:xfrm>
        </p:grpSpPr>
        <p:sp>
          <p:nvSpPr>
            <p:cNvPr id="6" name="Freeform 59"/>
            <p:cNvSpPr>
              <a:spLocks/>
            </p:cNvSpPr>
            <p:nvPr/>
          </p:nvSpPr>
          <p:spPr bwMode="auto">
            <a:xfrm>
              <a:off x="648" y="2076"/>
              <a:ext cx="0" cy="146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7" name="Oval 58"/>
            <p:cNvSpPr>
              <a:spLocks noChangeArrowheads="1"/>
            </p:cNvSpPr>
            <p:nvPr/>
          </p:nvSpPr>
          <p:spPr bwMode="auto">
            <a:xfrm>
              <a:off x="624" y="2025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8" name="Freeform 57"/>
            <p:cNvSpPr>
              <a:spLocks/>
            </p:cNvSpPr>
            <p:nvPr/>
          </p:nvSpPr>
          <p:spPr bwMode="auto">
            <a:xfrm>
              <a:off x="936" y="2321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9" name="Rectangle 56"/>
            <p:cNvSpPr>
              <a:spLocks noChangeArrowheads="1"/>
            </p:cNvSpPr>
            <p:nvPr/>
          </p:nvSpPr>
          <p:spPr bwMode="auto">
            <a:xfrm>
              <a:off x="918" y="2238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true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0" name="Freeform 55"/>
            <p:cNvSpPr>
              <a:spLocks/>
            </p:cNvSpPr>
            <p:nvPr/>
          </p:nvSpPr>
          <p:spPr bwMode="auto">
            <a:xfrm>
              <a:off x="1672" y="2321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1" name="Oval 54"/>
            <p:cNvSpPr>
              <a:spLocks noChangeArrowheads="1"/>
            </p:cNvSpPr>
            <p:nvPr/>
          </p:nvSpPr>
          <p:spPr bwMode="auto">
            <a:xfrm>
              <a:off x="624" y="4028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2" name="Freeform 53"/>
            <p:cNvSpPr>
              <a:spLocks/>
            </p:cNvSpPr>
            <p:nvPr/>
          </p:nvSpPr>
          <p:spPr bwMode="auto">
            <a:xfrm>
              <a:off x="648" y="2810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3" name="Rectangle 52"/>
            <p:cNvSpPr>
              <a:spLocks noChangeArrowheads="1"/>
            </p:cNvSpPr>
            <p:nvPr/>
          </p:nvSpPr>
          <p:spPr bwMode="auto">
            <a:xfrm>
              <a:off x="696" y="2811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false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4" name="Rectangle 51"/>
            <p:cNvSpPr>
              <a:spLocks noChangeArrowheads="1"/>
            </p:cNvSpPr>
            <p:nvPr/>
          </p:nvSpPr>
          <p:spPr bwMode="auto">
            <a:xfrm>
              <a:off x="624" y="3014"/>
              <a:ext cx="48" cy="235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000" b="1">
                  <a:latin typeface="Courier New" pitchFamily="49" charset="0"/>
                </a:rPr>
                <a:t>.</a:t>
              </a:r>
              <a:endParaRPr lang="en-US" sz="1000">
                <a:latin typeface="Courier New" pitchFamily="49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000" b="1">
                  <a:latin typeface="Courier New" pitchFamily="49" charset="0"/>
                </a:rPr>
                <a:t>.</a:t>
              </a:r>
              <a:endParaRPr lang="en-US" sz="1000">
                <a:latin typeface="Courier New" pitchFamily="49" charset="0"/>
              </a:endParaRPr>
            </a:p>
            <a:p>
              <a:pPr algn="ctr">
                <a:spcBef>
                  <a:spcPct val="0"/>
                </a:spcBef>
              </a:pPr>
              <a:r>
                <a:rPr lang="en-US" sz="1000" b="1">
                  <a:latin typeface="Courier New" pitchFamily="49" charset="0"/>
                </a:rPr>
                <a:t>.</a:t>
              </a:r>
              <a:endParaRPr lang="en-US" sz="1000">
                <a:latin typeface="Courier New" pitchFamily="49" charset="0"/>
              </a:endParaRP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15" name="Freeform 50"/>
            <p:cNvSpPr>
              <a:spLocks/>
            </p:cNvSpPr>
            <p:nvPr/>
          </p:nvSpPr>
          <p:spPr bwMode="auto">
            <a:xfrm>
              <a:off x="2392" y="2321"/>
              <a:ext cx="14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6" name="Freeform 49"/>
            <p:cNvSpPr>
              <a:spLocks/>
            </p:cNvSpPr>
            <p:nvPr/>
          </p:nvSpPr>
          <p:spPr bwMode="auto">
            <a:xfrm>
              <a:off x="2541" y="2321"/>
              <a:ext cx="0" cy="1627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9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17" name="Freeform 48"/>
            <p:cNvSpPr>
              <a:spLocks/>
            </p:cNvSpPr>
            <p:nvPr/>
          </p:nvSpPr>
          <p:spPr bwMode="auto">
            <a:xfrm>
              <a:off x="654" y="3948"/>
              <a:ext cx="1888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0"/>
                  </a:moveTo>
                  <a:lnTo>
                    <a:pt x="19996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18" name="Group 45"/>
            <p:cNvGrpSpPr>
              <a:grpSpLocks/>
            </p:cNvGrpSpPr>
            <p:nvPr/>
          </p:nvGrpSpPr>
          <p:grpSpPr bwMode="auto">
            <a:xfrm>
              <a:off x="360" y="2222"/>
              <a:ext cx="576" cy="197"/>
              <a:chOff x="0" y="0"/>
              <a:chExt cx="20000" cy="20000"/>
            </a:xfrm>
          </p:grpSpPr>
          <p:sp>
            <p:nvSpPr>
              <p:cNvPr id="61" name="Freeform 4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6 w 20000"/>
                  <a:gd name="T1" fmla="*/ 9980 h 20000"/>
                  <a:gd name="T2" fmla="*/ 9986 w 20000"/>
                  <a:gd name="T3" fmla="*/ 19959 h 20000"/>
                  <a:gd name="T4" fmla="*/ 0 w 20000"/>
                  <a:gd name="T5" fmla="*/ 9980 h 20000"/>
                  <a:gd name="T6" fmla="*/ 9986 w 20000"/>
                  <a:gd name="T7" fmla="*/ 0 h 20000"/>
                  <a:gd name="T8" fmla="*/ 19986 w 20000"/>
                  <a:gd name="T9" fmla="*/ 998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62" name="Rectangle 46"/>
              <p:cNvSpPr>
                <a:spLocks noChangeArrowheads="1"/>
              </p:cNvSpPr>
              <p:nvPr/>
            </p:nvSpPr>
            <p:spPr bwMode="auto">
              <a:xfrm>
                <a:off x="3319" y="7708"/>
                <a:ext cx="13348" cy="624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case</a:t>
                </a:r>
                <a:r>
                  <a:rPr lang="en-US" sz="1000">
                    <a:latin typeface="Courier New" pitchFamily="49" charset="0"/>
                  </a:rPr>
                  <a:t> a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42"/>
            <p:cNvGrpSpPr>
              <a:grpSpLocks/>
            </p:cNvGrpSpPr>
            <p:nvPr/>
          </p:nvGrpSpPr>
          <p:grpSpPr bwMode="auto">
            <a:xfrm>
              <a:off x="1128" y="2278"/>
              <a:ext cx="544" cy="84"/>
              <a:chOff x="0" y="0"/>
              <a:chExt cx="20000" cy="20000"/>
            </a:xfrm>
          </p:grpSpPr>
          <p:sp>
            <p:nvSpPr>
              <p:cNvPr id="59" name="Rectangle 44"/>
              <p:cNvSpPr>
                <a:spLocks noChangeArrowheads="1"/>
              </p:cNvSpPr>
              <p:nvPr/>
            </p:nvSpPr>
            <p:spPr bwMode="auto">
              <a:xfrm>
                <a:off x="588" y="4695"/>
                <a:ext cx="18809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>
                    <a:latin typeface="Courier New" pitchFamily="49" charset="0"/>
                  </a:rPr>
                  <a:t>case a action(s)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60" name="Freeform 43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20" name="Group 39"/>
            <p:cNvGrpSpPr>
              <a:grpSpLocks/>
            </p:cNvGrpSpPr>
            <p:nvPr/>
          </p:nvGrpSpPr>
          <p:grpSpPr bwMode="auto">
            <a:xfrm>
              <a:off x="1864" y="2278"/>
              <a:ext cx="528" cy="84"/>
              <a:chOff x="0" y="0"/>
              <a:chExt cx="20000" cy="20000"/>
            </a:xfrm>
          </p:grpSpPr>
          <p:sp>
            <p:nvSpPr>
              <p:cNvPr id="57" name="Rectangle 41"/>
              <p:cNvSpPr>
                <a:spLocks noChangeArrowheads="1"/>
              </p:cNvSpPr>
              <p:nvPr/>
            </p:nvSpPr>
            <p:spPr bwMode="auto">
              <a:xfrm>
                <a:off x="591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break</a:t>
                </a:r>
                <a:endParaRPr lang="en-US" sz="100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8" name="Freeform 40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1" name="Freeform 38"/>
            <p:cNvSpPr>
              <a:spLocks/>
            </p:cNvSpPr>
            <p:nvPr/>
          </p:nvSpPr>
          <p:spPr bwMode="auto">
            <a:xfrm>
              <a:off x="648" y="2417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2" name="Freeform 37"/>
            <p:cNvSpPr>
              <a:spLocks/>
            </p:cNvSpPr>
            <p:nvPr/>
          </p:nvSpPr>
          <p:spPr bwMode="auto">
            <a:xfrm>
              <a:off x="936" y="2708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3" name="Freeform 36"/>
            <p:cNvSpPr>
              <a:spLocks/>
            </p:cNvSpPr>
            <p:nvPr/>
          </p:nvSpPr>
          <p:spPr bwMode="auto">
            <a:xfrm>
              <a:off x="1672" y="2708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>
              <a:off x="2392" y="2708"/>
              <a:ext cx="14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25" name="Group 32"/>
            <p:cNvGrpSpPr>
              <a:grpSpLocks/>
            </p:cNvGrpSpPr>
            <p:nvPr/>
          </p:nvGrpSpPr>
          <p:grpSpPr bwMode="auto">
            <a:xfrm>
              <a:off x="360" y="2609"/>
              <a:ext cx="576" cy="197"/>
              <a:chOff x="0" y="0"/>
              <a:chExt cx="20000" cy="20000"/>
            </a:xfrm>
          </p:grpSpPr>
          <p:sp>
            <p:nvSpPr>
              <p:cNvPr id="55" name="Freeform 3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6 w 20000"/>
                  <a:gd name="T1" fmla="*/ 9980 h 20000"/>
                  <a:gd name="T2" fmla="*/ 9986 w 20000"/>
                  <a:gd name="T3" fmla="*/ 19959 h 20000"/>
                  <a:gd name="T4" fmla="*/ 0 w 20000"/>
                  <a:gd name="T5" fmla="*/ 9980 h 20000"/>
                  <a:gd name="T6" fmla="*/ 9986 w 20000"/>
                  <a:gd name="T7" fmla="*/ 0 h 20000"/>
                  <a:gd name="T8" fmla="*/ 19986 w 20000"/>
                  <a:gd name="T9" fmla="*/ 998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56" name="Rectangle 33"/>
              <p:cNvSpPr>
                <a:spLocks noChangeArrowheads="1"/>
              </p:cNvSpPr>
              <p:nvPr/>
            </p:nvSpPr>
            <p:spPr bwMode="auto">
              <a:xfrm>
                <a:off x="3319" y="7708"/>
                <a:ext cx="13348" cy="624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case</a:t>
                </a:r>
                <a:r>
                  <a:rPr lang="en-US" sz="1000">
                    <a:latin typeface="Courier New" pitchFamily="49" charset="0"/>
                  </a:rPr>
                  <a:t> b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29"/>
            <p:cNvGrpSpPr>
              <a:grpSpLocks/>
            </p:cNvGrpSpPr>
            <p:nvPr/>
          </p:nvGrpSpPr>
          <p:grpSpPr bwMode="auto">
            <a:xfrm>
              <a:off x="1128" y="2665"/>
              <a:ext cx="544" cy="84"/>
              <a:chOff x="0" y="0"/>
              <a:chExt cx="20000" cy="20000"/>
            </a:xfrm>
          </p:grpSpPr>
          <p:sp>
            <p:nvSpPr>
              <p:cNvPr id="53" name="Rectangle 31"/>
              <p:cNvSpPr>
                <a:spLocks noChangeArrowheads="1"/>
              </p:cNvSpPr>
              <p:nvPr/>
            </p:nvSpPr>
            <p:spPr bwMode="auto">
              <a:xfrm>
                <a:off x="588" y="4695"/>
                <a:ext cx="18809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>
                    <a:latin typeface="Courier New" pitchFamily="49" charset="0"/>
                  </a:rPr>
                  <a:t>case b action(s)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4" name="Freeform 30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1864" y="2665"/>
              <a:ext cx="528" cy="84"/>
              <a:chOff x="0" y="0"/>
              <a:chExt cx="20000" cy="20000"/>
            </a:xfrm>
          </p:grpSpPr>
          <p:sp>
            <p:nvSpPr>
              <p:cNvPr id="51" name="Rectangle 28"/>
              <p:cNvSpPr>
                <a:spLocks noChangeArrowheads="1"/>
              </p:cNvSpPr>
              <p:nvPr/>
            </p:nvSpPr>
            <p:spPr bwMode="auto">
              <a:xfrm>
                <a:off x="591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break</a:t>
                </a:r>
                <a:endParaRPr lang="en-US" sz="100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52" name="Freeform 27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696" y="2436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false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0" name="Freeform 24"/>
            <p:cNvSpPr>
              <a:spLocks/>
            </p:cNvSpPr>
            <p:nvPr/>
          </p:nvSpPr>
          <p:spPr bwMode="auto">
            <a:xfrm>
              <a:off x="648" y="3884"/>
              <a:ext cx="0" cy="143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44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696" y="3611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false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32" name="Freeform 22"/>
            <p:cNvSpPr>
              <a:spLocks/>
            </p:cNvSpPr>
            <p:nvPr/>
          </p:nvSpPr>
          <p:spPr bwMode="auto">
            <a:xfrm>
              <a:off x="648" y="3217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3" name="Freeform 21"/>
            <p:cNvSpPr>
              <a:spLocks/>
            </p:cNvSpPr>
            <p:nvPr/>
          </p:nvSpPr>
          <p:spPr bwMode="auto">
            <a:xfrm>
              <a:off x="936" y="3508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4" name="Freeform 20"/>
            <p:cNvSpPr>
              <a:spLocks/>
            </p:cNvSpPr>
            <p:nvPr/>
          </p:nvSpPr>
          <p:spPr bwMode="auto">
            <a:xfrm>
              <a:off x="1672" y="3508"/>
              <a:ext cx="192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sp>
          <p:nvSpPr>
            <p:cNvPr id="35" name="Freeform 19"/>
            <p:cNvSpPr>
              <a:spLocks/>
            </p:cNvSpPr>
            <p:nvPr/>
          </p:nvSpPr>
          <p:spPr bwMode="auto">
            <a:xfrm>
              <a:off x="2392" y="3508"/>
              <a:ext cx="144" cy="0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20000 w 20000"/>
                <a:gd name="T9" fmla="*/ 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19944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36" name="Group 16"/>
            <p:cNvGrpSpPr>
              <a:grpSpLocks/>
            </p:cNvGrpSpPr>
            <p:nvPr/>
          </p:nvGrpSpPr>
          <p:grpSpPr bwMode="auto">
            <a:xfrm>
              <a:off x="360" y="3409"/>
              <a:ext cx="576" cy="197"/>
              <a:chOff x="0" y="0"/>
              <a:chExt cx="20000" cy="20000"/>
            </a:xfrm>
          </p:grpSpPr>
          <p:sp>
            <p:nvSpPr>
              <p:cNvPr id="49" name="Freeform 18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6 w 20000"/>
                  <a:gd name="T1" fmla="*/ 9980 h 20000"/>
                  <a:gd name="T2" fmla="*/ 9986 w 20000"/>
                  <a:gd name="T3" fmla="*/ 19959 h 20000"/>
                  <a:gd name="T4" fmla="*/ 0 w 20000"/>
                  <a:gd name="T5" fmla="*/ 9980 h 20000"/>
                  <a:gd name="T6" fmla="*/ 9986 w 20000"/>
                  <a:gd name="T7" fmla="*/ 0 h 20000"/>
                  <a:gd name="T8" fmla="*/ 19986 w 20000"/>
                  <a:gd name="T9" fmla="*/ 998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6" y="9980"/>
                    </a:moveTo>
                    <a:lnTo>
                      <a:pt x="9986" y="19959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  <p:sp>
            <p:nvSpPr>
              <p:cNvPr id="50" name="Rectangle 17"/>
              <p:cNvSpPr>
                <a:spLocks noChangeArrowheads="1"/>
              </p:cNvSpPr>
              <p:nvPr/>
            </p:nvSpPr>
            <p:spPr bwMode="auto">
              <a:xfrm>
                <a:off x="3319" y="7708"/>
                <a:ext cx="13348" cy="6247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case</a:t>
                </a:r>
                <a:r>
                  <a:rPr lang="en-US" sz="1000">
                    <a:latin typeface="Courier New" pitchFamily="49" charset="0"/>
                  </a:rPr>
                  <a:t> z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7" name="Group 13"/>
            <p:cNvGrpSpPr>
              <a:grpSpLocks/>
            </p:cNvGrpSpPr>
            <p:nvPr/>
          </p:nvGrpSpPr>
          <p:grpSpPr bwMode="auto">
            <a:xfrm>
              <a:off x="1128" y="3465"/>
              <a:ext cx="544" cy="84"/>
              <a:chOff x="0" y="0"/>
              <a:chExt cx="20000" cy="20000"/>
            </a:xfrm>
          </p:grpSpPr>
          <p:sp>
            <p:nvSpPr>
              <p:cNvPr id="47" name="Rectangle 15"/>
              <p:cNvSpPr>
                <a:spLocks noChangeArrowheads="1"/>
              </p:cNvSpPr>
              <p:nvPr/>
            </p:nvSpPr>
            <p:spPr bwMode="auto">
              <a:xfrm>
                <a:off x="588" y="4695"/>
                <a:ext cx="18809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dirty="0">
                    <a:latin typeface="Courier New" pitchFamily="49" charset="0"/>
                  </a:rPr>
                  <a:t>case z action(s)</a:t>
                </a:r>
              </a:p>
              <a:p>
                <a:pPr>
                  <a:spcBef>
                    <a:spcPct val="0"/>
                  </a:spcBef>
                </a:pPr>
                <a:endParaRPr lang="en-US" sz="1000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48" name="Freeform 14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grpSp>
          <p:nvGrpSpPr>
            <p:cNvPr id="38" name="Group 10"/>
            <p:cNvGrpSpPr>
              <a:grpSpLocks/>
            </p:cNvGrpSpPr>
            <p:nvPr/>
          </p:nvGrpSpPr>
          <p:grpSpPr bwMode="auto">
            <a:xfrm>
              <a:off x="1864" y="3465"/>
              <a:ext cx="528" cy="84"/>
              <a:chOff x="0" y="0"/>
              <a:chExt cx="20000" cy="20000"/>
            </a:xfrm>
          </p:grpSpPr>
          <p:sp>
            <p:nvSpPr>
              <p:cNvPr id="45" name="Rectangle 12"/>
              <p:cNvSpPr>
                <a:spLocks noChangeArrowheads="1"/>
              </p:cNvSpPr>
              <p:nvPr/>
            </p:nvSpPr>
            <p:spPr bwMode="auto">
              <a:xfrm>
                <a:off x="591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break</a:t>
                </a:r>
                <a:endParaRPr lang="en-US" sz="100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46" name="Freeform 11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5 w 20000"/>
                  <a:gd name="T1" fmla="*/ 0 h 20000"/>
                  <a:gd name="T2" fmla="*/ 19985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5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5" y="0"/>
                    </a:moveTo>
                    <a:lnTo>
                      <a:pt x="19985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918" y="2628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true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/>
          </p:nvSpPr>
          <p:spPr bwMode="auto">
            <a:xfrm>
              <a:off x="918" y="3427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1" hangingPunct="1">
                <a:spcBef>
                  <a:spcPct val="0"/>
                </a:spcBef>
              </a:pPr>
              <a:r>
                <a:rPr lang="en-US" sz="1000">
                  <a:latin typeface="Courier New" pitchFamily="49" charset="0"/>
                </a:rPr>
                <a:t>true</a:t>
              </a:r>
            </a:p>
            <a:p>
              <a:pPr>
                <a:spcBef>
                  <a:spcPct val="0"/>
                </a:spcBef>
              </a:pPr>
              <a:endParaRPr lang="en-US" sz="1000">
                <a:solidFill>
                  <a:schemeClr val="tx1"/>
                </a:solidFill>
                <a:latin typeface="Courier New" pitchFamily="49" charset="0"/>
              </a:endParaRPr>
            </a:p>
          </p:txBody>
        </p:sp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648" y="3606"/>
              <a:ext cx="0" cy="192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60000 65536"/>
                <a:gd name="T5" fmla="*/ 0 60000 65536"/>
                <a:gd name="T6" fmla="*/ 0 w 20000"/>
                <a:gd name="T7" fmla="*/ 0 h 20000"/>
                <a:gd name="T8" fmla="*/ 0 w 20000"/>
                <a:gd name="T9" fmla="*/ 20000 h 200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ar-EG"/>
            </a:p>
          </p:txBody>
        </p:sp>
        <p:grpSp>
          <p:nvGrpSpPr>
            <p:cNvPr id="42" name="Group 4"/>
            <p:cNvGrpSpPr>
              <a:grpSpLocks/>
            </p:cNvGrpSpPr>
            <p:nvPr/>
          </p:nvGrpSpPr>
          <p:grpSpPr bwMode="auto">
            <a:xfrm>
              <a:off x="344" y="3798"/>
              <a:ext cx="608" cy="84"/>
              <a:chOff x="0" y="0"/>
              <a:chExt cx="20000" cy="20000"/>
            </a:xfrm>
          </p:grpSpPr>
          <p:sp>
            <p:nvSpPr>
              <p:cNvPr id="43" name="Rectangle 6"/>
              <p:cNvSpPr>
                <a:spLocks noChangeArrowheads="1"/>
              </p:cNvSpPr>
              <p:nvPr/>
            </p:nvSpPr>
            <p:spPr bwMode="auto">
              <a:xfrm>
                <a:off x="592" y="4695"/>
                <a:ext cx="18803" cy="14460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 eaLnBrk="1" hangingPunct="1">
                  <a:spcBef>
                    <a:spcPct val="0"/>
                  </a:spcBef>
                </a:pPr>
                <a:r>
                  <a:rPr lang="en-US" sz="1000" b="1">
                    <a:latin typeface="Courier New" pitchFamily="49" charset="0"/>
                  </a:rPr>
                  <a:t>default</a:t>
                </a:r>
                <a:r>
                  <a:rPr lang="en-US" sz="1000">
                    <a:latin typeface="Courier New" pitchFamily="49" charset="0"/>
                  </a:rPr>
                  <a:t> action(s)</a:t>
                </a:r>
              </a:p>
              <a:p>
                <a:pPr>
                  <a:spcBef>
                    <a:spcPct val="0"/>
                  </a:spcBef>
                </a:pPr>
                <a:endParaRPr lang="en-US" sz="100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  <p:sp>
            <p:nvSpPr>
              <p:cNvPr id="44" name="Freeform 5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>
                  <a:gd name="T0" fmla="*/ 19987 w 20000"/>
                  <a:gd name="T1" fmla="*/ 0 h 20000"/>
                  <a:gd name="T2" fmla="*/ 19987 w 20000"/>
                  <a:gd name="T3" fmla="*/ 19906 h 20000"/>
                  <a:gd name="T4" fmla="*/ 0 w 20000"/>
                  <a:gd name="T5" fmla="*/ 19906 h 20000"/>
                  <a:gd name="T6" fmla="*/ 0 w 20000"/>
                  <a:gd name="T7" fmla="*/ 0 h 20000"/>
                  <a:gd name="T8" fmla="*/ 19987 w 20000"/>
                  <a:gd name="T9" fmla="*/ 0 h 200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000"/>
                  <a:gd name="T16" fmla="*/ 0 h 20000"/>
                  <a:gd name="T17" fmla="*/ 20000 w 20000"/>
                  <a:gd name="T18" fmla="*/ 20000 h 200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000" h="20000">
                    <a:moveTo>
                      <a:pt x="19987" y="0"/>
                    </a:moveTo>
                    <a:lnTo>
                      <a:pt x="19987" y="19906"/>
                    </a:lnTo>
                    <a:lnTo>
                      <a:pt x="0" y="19906"/>
                    </a:lnTo>
                    <a:lnTo>
                      <a:pt x="0" y="0"/>
                    </a:lnTo>
                    <a:lnTo>
                      <a:pt x="19987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EG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>
              <a:spcBef>
                <a:spcPct val="0"/>
              </a:spcBef>
              <a:defRPr/>
            </a:pPr>
            <a:r>
              <a:rPr lang="en-US" sz="3200" noProof="1" smtClean="0"/>
              <a:t>7.    </a:t>
            </a:r>
            <a:r>
              <a:rPr lang="en-US" sz="3200" noProof="1" smtClean="0"/>
              <a:t>The </a:t>
            </a:r>
            <a:r>
              <a:rPr lang="en-US" sz="3200" noProof="1" smtClean="0"/>
              <a:t>Switch </a:t>
            </a:r>
            <a:r>
              <a:rPr lang="en-US" sz="3200" noProof="1" smtClean="0"/>
              <a:t>Multiple-Selection Structure</a:t>
            </a:r>
            <a:endParaRPr lang="en-US" sz="3200" dirty="0" smtClean="0"/>
          </a:p>
          <a:p>
            <a:pPr algn="ctr" rtl="0"/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1472" y="857232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Example: Decide a letter is vowel or not</a:t>
            </a:r>
            <a:endParaRPr lang="ar-EG" sz="2800" b="1" dirty="0">
              <a:solidFill>
                <a:srgbClr val="FF0000"/>
              </a:solidFill>
            </a:endParaRPr>
          </a:p>
        </p:txBody>
      </p:sp>
      <p:sp>
        <p:nvSpPr>
          <p:cNvPr id="6" name="Flowchart: Process 5"/>
          <p:cNvSpPr/>
          <p:nvPr/>
        </p:nvSpPr>
        <p:spPr bwMode="auto">
          <a:xfrm>
            <a:off x="1143000" y="1643063"/>
            <a:ext cx="6429375" cy="4286250"/>
          </a:xfrm>
          <a:prstGeom prst="flowChartProcess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4294967295"/>
          </p:nvPr>
        </p:nvSpPr>
        <p:spPr>
          <a:xfrm>
            <a:off x="1285852" y="1643050"/>
            <a:ext cx="6057900" cy="4005262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switch (</a:t>
            </a:r>
            <a:r>
              <a:rPr lang="en-US" sz="1900" b="1" dirty="0" err="1" smtClean="0">
                <a:latin typeface="Courier New" pitchFamily="49" charset="0"/>
              </a:rPr>
              <a:t>ch</a:t>
            </a:r>
            <a:r>
              <a:rPr lang="en-US" sz="1900" b="1" dirty="0" smtClean="0">
                <a:latin typeface="Courier New" pitchFamily="49" charset="0"/>
              </a:rPr>
              <a:t>) {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case 'a': case 'A':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case 'e': case 'E':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case '</a:t>
            </a:r>
            <a:r>
              <a:rPr lang="en-US" sz="1900" b="1" dirty="0" err="1" smtClean="0">
                <a:latin typeface="Courier New" pitchFamily="49" charset="0"/>
              </a:rPr>
              <a:t>i</a:t>
            </a:r>
            <a:r>
              <a:rPr lang="en-US" sz="1900" b="1" dirty="0" smtClean="0">
                <a:latin typeface="Courier New" pitchFamily="49" charset="0"/>
              </a:rPr>
              <a:t>': case 'I':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case 'o': case 'O':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case 'u': case 'U':</a:t>
            </a:r>
            <a:br>
              <a:rPr lang="en-US" sz="1900" b="1" dirty="0" smtClean="0">
                <a:latin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</a:rPr>
              <a:t>	cout &lt;&lt; </a:t>
            </a:r>
            <a:r>
              <a:rPr lang="en-US" sz="1900" b="1" dirty="0" err="1" smtClean="0">
                <a:latin typeface="Courier New" pitchFamily="49" charset="0"/>
              </a:rPr>
              <a:t>ch</a:t>
            </a:r>
            <a:r>
              <a:rPr lang="en-US" sz="1900" b="1" dirty="0" smtClean="0">
                <a:latin typeface="Courier New" pitchFamily="49" charset="0"/>
              </a:rPr>
              <a:t> &lt;&lt; " is a vowel" &lt;&lt; </a:t>
            </a:r>
            <a:r>
              <a:rPr lang="en-US" sz="1900" b="1" dirty="0" err="1" smtClean="0">
                <a:latin typeface="Courier New" pitchFamily="49" charset="0"/>
              </a:rPr>
              <a:t>endl</a:t>
            </a:r>
            <a:r>
              <a:rPr lang="en-US" sz="1900" b="1" dirty="0" smtClean="0">
                <a:latin typeface="Courier New" pitchFamily="49" charset="0"/>
              </a:rPr>
              <a:t>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	break;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	default:</a:t>
            </a:r>
            <a:br>
              <a:rPr lang="en-US" sz="1900" b="1" dirty="0" smtClean="0">
                <a:latin typeface="Courier New" pitchFamily="49" charset="0"/>
              </a:rPr>
            </a:br>
            <a:r>
              <a:rPr lang="en-US" sz="1900" b="1" dirty="0" smtClean="0">
                <a:latin typeface="Courier New" pitchFamily="49" charset="0"/>
              </a:rPr>
              <a:t>	cout &lt;&lt; </a:t>
            </a:r>
            <a:r>
              <a:rPr lang="en-US" sz="1900" b="1" dirty="0" err="1" smtClean="0">
                <a:latin typeface="Courier New" pitchFamily="49" charset="0"/>
              </a:rPr>
              <a:t>ch</a:t>
            </a:r>
            <a:r>
              <a:rPr lang="en-US" sz="1900" b="1" dirty="0" smtClean="0">
                <a:latin typeface="Courier New" pitchFamily="49" charset="0"/>
              </a:rPr>
              <a:t> &lt;&lt; " is not a vowel" &lt;&lt; </a:t>
            </a:r>
            <a:r>
              <a:rPr lang="en-US" sz="1900" b="1" dirty="0" err="1" smtClean="0">
                <a:latin typeface="Courier New" pitchFamily="49" charset="0"/>
              </a:rPr>
              <a:t>endl</a:t>
            </a:r>
            <a:r>
              <a:rPr lang="en-US" sz="1900" b="1" dirty="0" smtClean="0">
                <a:latin typeface="Courier New" pitchFamily="49" charset="0"/>
              </a:rPr>
              <a:t>;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900" b="1" dirty="0" smtClean="0">
                <a:latin typeface="Courier New" pitchFamily="49" charset="0"/>
              </a:rPr>
              <a:t>}</a:t>
            </a:r>
          </a:p>
          <a:p>
            <a:pPr algn="l" rtl="0"/>
            <a:endParaRPr lang="ar-EG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dirty="0" smtClean="0"/>
              <a:t> 1.  </a:t>
            </a:r>
            <a:r>
              <a:rPr lang="en-US" sz="3600" noProof="1" smtClean="0"/>
              <a:t>Introduction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643050"/>
            <a:ext cx="7772400" cy="392909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Before writing a program:</a:t>
            </a:r>
          </a:p>
          <a:p>
            <a:pPr lvl="1" algn="l" rtl="0" eaLnBrk="1" hangingPunct="1"/>
            <a:r>
              <a:rPr lang="en-US" sz="2800" dirty="0" smtClean="0"/>
              <a:t>- Have a thorough understanding of problem </a:t>
            </a:r>
          </a:p>
          <a:p>
            <a:pPr lvl="1" algn="l" rtl="0" eaLnBrk="1" hangingPunct="1">
              <a:buFontTx/>
              <a:buChar char="-"/>
            </a:pPr>
            <a:r>
              <a:rPr lang="en-US" sz="2800" dirty="0" smtClean="0"/>
              <a:t>Carefully plan your approach for solving it</a:t>
            </a:r>
          </a:p>
          <a:p>
            <a:pPr lvl="1" algn="l" rtl="0" eaLnBrk="1" hangingPunct="1"/>
            <a:endParaRPr lang="en-US" sz="28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smtClean="0"/>
              <a:t> While writing a program: </a:t>
            </a:r>
          </a:p>
          <a:p>
            <a:pPr lvl="1" algn="l" rtl="0" eaLnBrk="1" hangingPunct="1"/>
            <a:r>
              <a:rPr lang="en-US" sz="2800" dirty="0" smtClean="0"/>
              <a:t>- Know what “building blocks” are available</a:t>
            </a:r>
          </a:p>
          <a:p>
            <a:pPr lvl="1" algn="l" rtl="0" eaLnBrk="1" hangingPunct="1"/>
            <a:r>
              <a:rPr lang="en-US" sz="2800" dirty="0" smtClean="0"/>
              <a:t>- Use good programming principles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F2CFD24-7BB5-4114-AECC-2C87DD7A656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1.  Initialize variables</a:t>
            </a: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/>
            </a:r>
            <a:br>
              <a:rPr lang="en-US" sz="1600" smtClean="0">
                <a:cs typeface="Times New Roman" pitchFamily="18" charset="0"/>
              </a:rPr>
            </a:br>
            <a:r>
              <a:rPr lang="en-US" sz="1600" smtClean="0">
                <a:cs typeface="Times New Roman" pitchFamily="18" charset="0"/>
              </a:rPr>
              <a:t>2.  Input data</a:t>
            </a:r>
          </a:p>
          <a:p>
            <a:pPr eaLnBrk="1" hangingPunct="1"/>
            <a:endParaRPr lang="en-US" sz="1600" smtClean="0"/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2.1  Use switch loop to update </a:t>
            </a:r>
            <a:r>
              <a:rPr lang="en-US" sz="1600" smtClean="0">
                <a:latin typeface="Courier New" pitchFamily="49" charset="0"/>
                <a:cs typeface="Times New Roman" pitchFamily="18" charset="0"/>
              </a:rPr>
              <a:t>count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500834"/>
            <a:chOff x="0" y="0"/>
            <a:chExt cx="3072" cy="1274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03"/>
              <a:chOff x="0" y="0"/>
              <a:chExt cx="3072" cy="403"/>
            </a:xfrm>
          </p:grpSpPr>
          <p:sp>
            <p:nvSpPr>
              <p:cNvPr id="32876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77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	// Fig. 2.22: fig02_22.cpp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403"/>
              <a:ext cx="3072" cy="374"/>
              <a:chOff x="0" y="403"/>
              <a:chExt cx="3072" cy="374"/>
            </a:xfrm>
          </p:grpSpPr>
          <p:sp>
            <p:nvSpPr>
              <p:cNvPr id="32874" name="Rectangle 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75" name="Rectangle 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	// Counting letter grades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374"/>
              <a:chOff x="0" y="777"/>
              <a:chExt cx="3072" cy="374"/>
            </a:xfrm>
          </p:grpSpPr>
          <p:sp>
            <p:nvSpPr>
              <p:cNvPr id="32872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73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#include </a:t>
                </a:r>
                <a:r>
                  <a:rPr lang="en-US" sz="1200" b="1">
                    <a:latin typeface="Courier New" pitchFamily="49" charset="0"/>
                  </a:rPr>
                  <a:t>&lt;iostream&gt;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374"/>
              <a:chOff x="0" y="1151"/>
              <a:chExt cx="3072" cy="374"/>
            </a:xfrm>
          </p:grpSpPr>
          <p:sp>
            <p:nvSpPr>
              <p:cNvPr id="32870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71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374"/>
              <a:chOff x="0" y="1525"/>
              <a:chExt cx="3072" cy="374"/>
            </a:xfrm>
          </p:grpSpPr>
          <p:sp>
            <p:nvSpPr>
              <p:cNvPr id="32868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69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std::cout;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374"/>
              <a:chOff x="0" y="1899"/>
              <a:chExt cx="3072" cy="374"/>
            </a:xfrm>
          </p:grpSpPr>
          <p:sp>
            <p:nvSpPr>
              <p:cNvPr id="32866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67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std::cin;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374"/>
              <a:chOff x="0" y="2273"/>
              <a:chExt cx="3072" cy="374"/>
            </a:xfrm>
          </p:grpSpPr>
          <p:sp>
            <p:nvSpPr>
              <p:cNvPr id="32864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65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using</a:t>
                </a:r>
                <a:r>
                  <a:rPr lang="en-US" sz="1200" b="1">
                    <a:latin typeface="Courier New" pitchFamily="49" charset="0"/>
                  </a:rPr>
                  <a:t> std::endl;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374"/>
              <a:chOff x="0" y="2647"/>
              <a:chExt cx="3072" cy="374"/>
            </a:xfrm>
          </p:grpSpPr>
          <p:sp>
            <p:nvSpPr>
              <p:cNvPr id="32862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63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8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374"/>
              <a:chOff x="0" y="3021"/>
              <a:chExt cx="3072" cy="374"/>
            </a:xfrm>
          </p:grpSpPr>
          <p:sp>
            <p:nvSpPr>
              <p:cNvPr id="32860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61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9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main()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374"/>
              <a:chOff x="0" y="3395"/>
              <a:chExt cx="3072" cy="374"/>
            </a:xfrm>
          </p:grpSpPr>
          <p:sp>
            <p:nvSpPr>
              <p:cNvPr id="32858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59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10	</a:t>
                </a:r>
                <a:r>
                  <a:rPr lang="en-US" sz="1200" b="1">
                    <a:latin typeface="Courier New" pitchFamily="49" charset="0"/>
                  </a:rPr>
                  <a:t>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374"/>
              <a:chOff x="0" y="3769"/>
              <a:chExt cx="3072" cy="374"/>
            </a:xfrm>
          </p:grpSpPr>
          <p:sp>
            <p:nvSpPr>
              <p:cNvPr id="32856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57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int</a:t>
                </a:r>
                <a:r>
                  <a:rPr lang="en-US" sz="1200" b="1">
                    <a:latin typeface="Courier New" pitchFamily="49" charset="0"/>
                  </a:rPr>
                  <a:t> grade,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one grade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374"/>
              <a:chOff x="0" y="4143"/>
              <a:chExt cx="3072" cy="374"/>
            </a:xfrm>
          </p:grpSpPr>
          <p:sp>
            <p:nvSpPr>
              <p:cNvPr id="32854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55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12	</a:t>
                </a:r>
                <a:r>
                  <a:rPr lang="en-US" sz="1200" b="1">
                    <a:latin typeface="Courier New" pitchFamily="49" charset="0"/>
                  </a:rPr>
                  <a:t>       aCount = 0,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number of A's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374"/>
              <a:chOff x="0" y="4517"/>
              <a:chExt cx="3072" cy="374"/>
            </a:xfrm>
          </p:grpSpPr>
          <p:sp>
            <p:nvSpPr>
              <p:cNvPr id="32852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53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33CC33"/>
                    </a:solidFill>
                    <a:latin typeface="Courier New" pitchFamily="49" charset="0"/>
                  </a:rPr>
                  <a:t>	13	</a:t>
                </a:r>
                <a:r>
                  <a:rPr lang="en-US" sz="1200" b="1" dirty="0">
                    <a:latin typeface="Courier New" pitchFamily="49" charset="0"/>
                  </a:rPr>
                  <a:t>       </a:t>
                </a:r>
                <a:r>
                  <a:rPr lang="en-US" sz="1200" b="1" dirty="0" err="1">
                    <a:latin typeface="Courier New" pitchFamily="49" charset="0"/>
                  </a:rPr>
                  <a:t>bCount</a:t>
                </a:r>
                <a:r>
                  <a:rPr lang="en-US" sz="1200" b="1" dirty="0">
                    <a:latin typeface="Courier New" pitchFamily="49" charset="0"/>
                  </a:rPr>
                  <a:t> = 0,  </a:t>
                </a:r>
                <a:r>
                  <a:rPr lang="en-US" sz="1200" b="1" dirty="0">
                    <a:solidFill>
                      <a:srgbClr val="33CC33"/>
                    </a:solidFill>
                    <a:latin typeface="Courier New" pitchFamily="49" charset="0"/>
                  </a:rPr>
                  <a:t>// number of B's</a:t>
                </a:r>
                <a:endParaRPr lang="en-US" sz="1200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374"/>
              <a:chOff x="0" y="4891"/>
              <a:chExt cx="3072" cy="374"/>
            </a:xfrm>
          </p:grpSpPr>
          <p:sp>
            <p:nvSpPr>
              <p:cNvPr id="32850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51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14	</a:t>
                </a:r>
                <a:r>
                  <a:rPr lang="en-US" sz="1200" b="1">
                    <a:latin typeface="Courier New" pitchFamily="49" charset="0"/>
                  </a:rPr>
                  <a:t>       cCount = 0,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number of C's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374"/>
              <a:chOff x="0" y="5265"/>
              <a:chExt cx="3072" cy="374"/>
            </a:xfrm>
          </p:grpSpPr>
          <p:sp>
            <p:nvSpPr>
              <p:cNvPr id="32848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49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15	</a:t>
                </a:r>
                <a:r>
                  <a:rPr lang="en-US" sz="1200" b="1">
                    <a:latin typeface="Courier New" pitchFamily="49" charset="0"/>
                  </a:rPr>
                  <a:t>       dCount = 0,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number of D's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374"/>
              <a:chOff x="0" y="5639"/>
              <a:chExt cx="3072" cy="374"/>
            </a:xfrm>
          </p:grpSpPr>
          <p:sp>
            <p:nvSpPr>
              <p:cNvPr id="32846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47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16	</a:t>
                </a:r>
                <a:r>
                  <a:rPr lang="en-US" sz="1200" b="1">
                    <a:latin typeface="Courier New" pitchFamily="49" charset="0"/>
                  </a:rPr>
                  <a:t>       fCount = 0;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number of F's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374"/>
              <a:chOff x="0" y="6013"/>
              <a:chExt cx="3072" cy="374"/>
            </a:xfrm>
          </p:grpSpPr>
          <p:sp>
            <p:nvSpPr>
              <p:cNvPr id="32844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45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17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374"/>
              <a:chOff x="0" y="6387"/>
              <a:chExt cx="3072" cy="374"/>
            </a:xfrm>
          </p:grpSpPr>
          <p:sp>
            <p:nvSpPr>
              <p:cNvPr id="32842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43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18	</a:t>
                </a:r>
                <a:r>
                  <a:rPr lang="en-US" sz="1200" b="1">
                    <a:latin typeface="Courier New" pitchFamily="49" charset="0"/>
                  </a:rPr>
                  <a:t>   cout &lt;&lt; "Enter the letter grades." &lt;&lt; endl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61"/>
              <a:ext cx="3072" cy="374"/>
              <a:chOff x="0" y="6761"/>
              <a:chExt cx="3072" cy="374"/>
            </a:xfrm>
          </p:grpSpPr>
          <p:sp>
            <p:nvSpPr>
              <p:cNvPr id="32840" name="Rectangle 59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41" name="Rectangle 60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19	</a:t>
                </a:r>
                <a:r>
                  <a:rPr lang="en-US" sz="1200" b="1">
                    <a:latin typeface="Courier New" pitchFamily="49" charset="0"/>
                  </a:rPr>
                  <a:t>        &lt;&lt; "Enter the EOF character to end input."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35"/>
              <a:ext cx="3072" cy="374"/>
              <a:chOff x="0" y="7135"/>
              <a:chExt cx="3072" cy="374"/>
            </a:xfrm>
          </p:grpSpPr>
          <p:sp>
            <p:nvSpPr>
              <p:cNvPr id="32838" name="Rectangle 62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39" name="Rectangle 63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20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09"/>
              <a:ext cx="3072" cy="374"/>
              <a:chOff x="0" y="7509"/>
              <a:chExt cx="3072" cy="374"/>
            </a:xfrm>
          </p:grpSpPr>
          <p:sp>
            <p:nvSpPr>
              <p:cNvPr id="32836" name="Rectangle 65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37" name="Rectangle 66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21	</a:t>
                </a:r>
                <a:r>
                  <a:rPr lang="en-US" sz="1200" b="1">
                    <a:latin typeface="Courier New" pitchFamily="49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while</a:t>
                </a:r>
                <a:r>
                  <a:rPr lang="en-US" sz="1200" b="1">
                    <a:latin typeface="Courier New" pitchFamily="49" charset="0"/>
                  </a:rPr>
                  <a:t> ( ( grade = cin.get() ) != EOF ) {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83"/>
              <a:ext cx="3072" cy="374"/>
              <a:chOff x="0" y="7883"/>
              <a:chExt cx="3072" cy="374"/>
            </a:xfrm>
          </p:grpSpPr>
          <p:sp>
            <p:nvSpPr>
              <p:cNvPr id="32834" name="Rectangle 68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35" name="Rectangle 69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22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57"/>
              <a:ext cx="3072" cy="374"/>
              <a:chOff x="0" y="8257"/>
              <a:chExt cx="3072" cy="374"/>
            </a:xfrm>
          </p:grpSpPr>
          <p:sp>
            <p:nvSpPr>
              <p:cNvPr id="32832" name="Rectangle 71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33" name="Rectangle 72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23	</a:t>
                </a:r>
                <a:r>
                  <a:rPr lang="en-US" sz="1200" b="1">
                    <a:latin typeface="Courier New" pitchFamily="49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switch</a:t>
                </a:r>
                <a:r>
                  <a:rPr lang="en-US" sz="1200" b="1">
                    <a:latin typeface="Courier New" pitchFamily="49" charset="0"/>
                  </a:rPr>
                  <a:t> ( grade ) {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switch nested in while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31"/>
              <a:ext cx="3072" cy="374"/>
              <a:chOff x="0" y="8631"/>
              <a:chExt cx="3072" cy="374"/>
            </a:xfrm>
          </p:grpSpPr>
          <p:sp>
            <p:nvSpPr>
              <p:cNvPr id="32830" name="Rectangle 74"/>
              <p:cNvSpPr>
                <a:spLocks noChangeArrowheads="1"/>
              </p:cNvSpPr>
              <p:nvPr/>
            </p:nvSpPr>
            <p:spPr bwMode="auto">
              <a:xfrm>
                <a:off x="0" y="863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31" name="Rectangle 75"/>
              <p:cNvSpPr>
                <a:spLocks noChangeArrowheads="1"/>
              </p:cNvSpPr>
              <p:nvPr/>
            </p:nvSpPr>
            <p:spPr bwMode="auto">
              <a:xfrm>
                <a:off x="0" y="863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9005"/>
              <a:ext cx="3072" cy="374"/>
              <a:chOff x="0" y="9005"/>
              <a:chExt cx="3072" cy="374"/>
            </a:xfrm>
          </p:grpSpPr>
          <p:sp>
            <p:nvSpPr>
              <p:cNvPr id="32828" name="Rectangle 77"/>
              <p:cNvSpPr>
                <a:spLocks noChangeArrowheads="1"/>
              </p:cNvSpPr>
              <p:nvPr/>
            </p:nvSpPr>
            <p:spPr bwMode="auto">
              <a:xfrm>
                <a:off x="0" y="900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29" name="Rectangle 78"/>
              <p:cNvSpPr>
                <a:spLocks noChangeArrowheads="1"/>
              </p:cNvSpPr>
              <p:nvPr/>
            </p:nvSpPr>
            <p:spPr bwMode="auto">
              <a:xfrm>
                <a:off x="0" y="900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25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200" b="1">
                    <a:latin typeface="Courier New" pitchFamily="49" charset="0"/>
                  </a:rPr>
                  <a:t> 'A':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grade was uppercase A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79"/>
              <a:ext cx="3072" cy="374"/>
              <a:chOff x="0" y="9379"/>
              <a:chExt cx="3072" cy="374"/>
            </a:xfrm>
          </p:grpSpPr>
          <p:sp>
            <p:nvSpPr>
              <p:cNvPr id="32826" name="Rectangle 80"/>
              <p:cNvSpPr>
                <a:spLocks noChangeArrowheads="1"/>
              </p:cNvSpPr>
              <p:nvPr/>
            </p:nvSpPr>
            <p:spPr bwMode="auto">
              <a:xfrm>
                <a:off x="0" y="93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27" name="Rectangle 81"/>
              <p:cNvSpPr>
                <a:spLocks noChangeArrowheads="1"/>
              </p:cNvSpPr>
              <p:nvPr/>
            </p:nvSpPr>
            <p:spPr bwMode="auto">
              <a:xfrm>
                <a:off x="0" y="93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 dirty="0">
                    <a:solidFill>
                      <a:srgbClr val="33CC33"/>
                    </a:solidFill>
                    <a:latin typeface="Courier New" pitchFamily="49" charset="0"/>
                  </a:rPr>
                  <a:t>	26	</a:t>
                </a:r>
                <a:r>
                  <a:rPr lang="en-US" sz="1200" b="1" dirty="0">
                    <a:latin typeface="Courier New" pitchFamily="49" charset="0"/>
                  </a:rPr>
                  <a:t>         </a:t>
                </a:r>
                <a:r>
                  <a:rPr lang="en-US" sz="1200" b="1" dirty="0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200" b="1" dirty="0">
                    <a:latin typeface="Courier New" pitchFamily="49" charset="0"/>
                  </a:rPr>
                  <a:t> 'a':  </a:t>
                </a:r>
                <a:r>
                  <a:rPr lang="en-US" sz="1200" b="1" dirty="0">
                    <a:solidFill>
                      <a:srgbClr val="33CC33"/>
                    </a:solidFill>
                    <a:latin typeface="Courier New" pitchFamily="49" charset="0"/>
                  </a:rPr>
                  <a:t>// or lowercase a</a:t>
                </a:r>
                <a:endParaRPr lang="en-US" sz="1200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53"/>
              <a:ext cx="3072" cy="374"/>
              <a:chOff x="0" y="9753"/>
              <a:chExt cx="3072" cy="374"/>
            </a:xfrm>
          </p:grpSpPr>
          <p:sp>
            <p:nvSpPr>
              <p:cNvPr id="32824" name="Rectangle 83"/>
              <p:cNvSpPr>
                <a:spLocks noChangeArrowheads="1"/>
              </p:cNvSpPr>
              <p:nvPr/>
            </p:nvSpPr>
            <p:spPr bwMode="auto">
              <a:xfrm>
                <a:off x="0" y="975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25" name="Rectangle 84"/>
              <p:cNvSpPr>
                <a:spLocks noChangeArrowheads="1"/>
              </p:cNvSpPr>
              <p:nvPr/>
            </p:nvSpPr>
            <p:spPr bwMode="auto">
              <a:xfrm>
                <a:off x="0" y="975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27	</a:t>
                </a:r>
                <a:r>
                  <a:rPr lang="en-US" sz="1200" b="1">
                    <a:latin typeface="Courier New" pitchFamily="49" charset="0"/>
                  </a:rPr>
                  <a:t>            ++aCount;      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127"/>
              <a:ext cx="3072" cy="374"/>
              <a:chOff x="0" y="10127"/>
              <a:chExt cx="3072" cy="374"/>
            </a:xfrm>
          </p:grpSpPr>
          <p:sp>
            <p:nvSpPr>
              <p:cNvPr id="32822" name="Rectangle 86"/>
              <p:cNvSpPr>
                <a:spLocks noChangeArrowheads="1"/>
              </p:cNvSpPr>
              <p:nvPr/>
            </p:nvSpPr>
            <p:spPr bwMode="auto">
              <a:xfrm>
                <a:off x="0" y="1012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23" name="Rectangle 87"/>
              <p:cNvSpPr>
                <a:spLocks noChangeArrowheads="1"/>
              </p:cNvSpPr>
              <p:nvPr/>
            </p:nvSpPr>
            <p:spPr bwMode="auto">
              <a:xfrm>
                <a:off x="0" y="1012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28	</a:t>
                </a:r>
                <a:r>
                  <a:rPr lang="en-US" sz="1200" b="1">
                    <a:latin typeface="Courier New" pitchFamily="49" charset="0"/>
                  </a:rPr>
                  <a:t>   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200" b="1">
                    <a:latin typeface="Courier New" pitchFamily="49" charset="0"/>
                  </a:rPr>
                  <a:t>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necessary to exit switch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501"/>
              <a:ext cx="3072" cy="374"/>
              <a:chOff x="0" y="10501"/>
              <a:chExt cx="3072" cy="374"/>
            </a:xfrm>
          </p:grpSpPr>
          <p:sp>
            <p:nvSpPr>
              <p:cNvPr id="32820" name="Rectangle 89"/>
              <p:cNvSpPr>
                <a:spLocks noChangeArrowheads="1"/>
              </p:cNvSpPr>
              <p:nvPr/>
            </p:nvSpPr>
            <p:spPr bwMode="auto">
              <a:xfrm>
                <a:off x="0" y="105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21" name="Rectangle 90"/>
              <p:cNvSpPr>
                <a:spLocks noChangeArrowheads="1"/>
              </p:cNvSpPr>
              <p:nvPr/>
            </p:nvSpPr>
            <p:spPr bwMode="auto">
              <a:xfrm>
                <a:off x="0" y="105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29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2768" name="Group 91"/>
            <p:cNvGrpSpPr>
              <a:grpSpLocks/>
            </p:cNvGrpSpPr>
            <p:nvPr/>
          </p:nvGrpSpPr>
          <p:grpSpPr bwMode="auto">
            <a:xfrm>
              <a:off x="0" y="10875"/>
              <a:ext cx="3072" cy="374"/>
              <a:chOff x="0" y="10875"/>
              <a:chExt cx="3072" cy="374"/>
            </a:xfrm>
          </p:grpSpPr>
          <p:sp>
            <p:nvSpPr>
              <p:cNvPr id="32818" name="Rectangle 92"/>
              <p:cNvSpPr>
                <a:spLocks noChangeArrowheads="1"/>
              </p:cNvSpPr>
              <p:nvPr/>
            </p:nvSpPr>
            <p:spPr bwMode="auto">
              <a:xfrm>
                <a:off x="0" y="1087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19" name="Rectangle 93"/>
              <p:cNvSpPr>
                <a:spLocks noChangeArrowheads="1"/>
              </p:cNvSpPr>
              <p:nvPr/>
            </p:nvSpPr>
            <p:spPr bwMode="auto">
              <a:xfrm>
                <a:off x="0" y="1087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30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200" b="1">
                    <a:latin typeface="Courier New" pitchFamily="49" charset="0"/>
                  </a:rPr>
                  <a:t> 'B':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grade was uppercase B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2769" name="Group 94"/>
            <p:cNvGrpSpPr>
              <a:grpSpLocks/>
            </p:cNvGrpSpPr>
            <p:nvPr/>
          </p:nvGrpSpPr>
          <p:grpSpPr bwMode="auto">
            <a:xfrm>
              <a:off x="0" y="11249"/>
              <a:ext cx="3072" cy="374"/>
              <a:chOff x="0" y="11249"/>
              <a:chExt cx="3072" cy="374"/>
            </a:xfrm>
          </p:grpSpPr>
          <p:sp>
            <p:nvSpPr>
              <p:cNvPr id="32816" name="Rectangle 95"/>
              <p:cNvSpPr>
                <a:spLocks noChangeArrowheads="1"/>
              </p:cNvSpPr>
              <p:nvPr/>
            </p:nvSpPr>
            <p:spPr bwMode="auto">
              <a:xfrm>
                <a:off x="0" y="1124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17" name="Rectangle 96"/>
              <p:cNvSpPr>
                <a:spLocks noChangeArrowheads="1"/>
              </p:cNvSpPr>
              <p:nvPr/>
            </p:nvSpPr>
            <p:spPr bwMode="auto">
              <a:xfrm>
                <a:off x="0" y="1124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31	</a:t>
                </a:r>
                <a:r>
                  <a:rPr lang="en-US" sz="1200" b="1">
                    <a:latin typeface="Courier New" pitchFamily="49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200" b="1">
                    <a:latin typeface="Courier New" pitchFamily="49" charset="0"/>
                  </a:rPr>
                  <a:t> 'b':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// or lowercase b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2772" name="Group 97"/>
            <p:cNvGrpSpPr>
              <a:grpSpLocks/>
            </p:cNvGrpSpPr>
            <p:nvPr/>
          </p:nvGrpSpPr>
          <p:grpSpPr bwMode="auto">
            <a:xfrm>
              <a:off x="0" y="11623"/>
              <a:ext cx="3072" cy="374"/>
              <a:chOff x="0" y="11623"/>
              <a:chExt cx="3072" cy="374"/>
            </a:xfrm>
          </p:grpSpPr>
          <p:sp>
            <p:nvSpPr>
              <p:cNvPr id="32814" name="Rectangle 98"/>
              <p:cNvSpPr>
                <a:spLocks noChangeArrowheads="1"/>
              </p:cNvSpPr>
              <p:nvPr/>
            </p:nvSpPr>
            <p:spPr bwMode="auto">
              <a:xfrm>
                <a:off x="0" y="1162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15" name="Rectangle 99"/>
              <p:cNvSpPr>
                <a:spLocks noChangeArrowheads="1"/>
              </p:cNvSpPr>
              <p:nvPr/>
            </p:nvSpPr>
            <p:spPr bwMode="auto">
              <a:xfrm>
                <a:off x="0" y="1162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32	</a:t>
                </a:r>
                <a:r>
                  <a:rPr lang="en-US" sz="1200" b="1">
                    <a:latin typeface="Courier New" pitchFamily="49" charset="0"/>
                  </a:rPr>
                  <a:t>            ++bCount;      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2773" name="Group 100"/>
            <p:cNvGrpSpPr>
              <a:grpSpLocks/>
            </p:cNvGrpSpPr>
            <p:nvPr/>
          </p:nvGrpSpPr>
          <p:grpSpPr bwMode="auto">
            <a:xfrm>
              <a:off x="0" y="11997"/>
              <a:ext cx="3072" cy="374"/>
              <a:chOff x="0" y="11997"/>
              <a:chExt cx="3072" cy="374"/>
            </a:xfrm>
          </p:grpSpPr>
          <p:sp>
            <p:nvSpPr>
              <p:cNvPr id="32812" name="Rectangle 101"/>
              <p:cNvSpPr>
                <a:spLocks noChangeArrowheads="1"/>
              </p:cNvSpPr>
              <p:nvPr/>
            </p:nvSpPr>
            <p:spPr bwMode="auto">
              <a:xfrm>
                <a:off x="0" y="1199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13" name="Rectangle 102"/>
              <p:cNvSpPr>
                <a:spLocks noChangeArrowheads="1"/>
              </p:cNvSpPr>
              <p:nvPr/>
            </p:nvSpPr>
            <p:spPr bwMode="auto">
              <a:xfrm>
                <a:off x="0" y="1199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33	</a:t>
                </a:r>
                <a:r>
                  <a:rPr lang="en-US" sz="1200" b="1">
                    <a:latin typeface="Courier New" pitchFamily="49" charset="0"/>
                  </a:rPr>
                  <a:t>   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200" b="1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2776" name="Group 103"/>
            <p:cNvGrpSpPr>
              <a:grpSpLocks/>
            </p:cNvGrpSpPr>
            <p:nvPr/>
          </p:nvGrpSpPr>
          <p:grpSpPr bwMode="auto">
            <a:xfrm>
              <a:off x="0" y="12371"/>
              <a:ext cx="3072" cy="374"/>
              <a:chOff x="0" y="12371"/>
              <a:chExt cx="3072" cy="374"/>
            </a:xfrm>
          </p:grpSpPr>
          <p:sp>
            <p:nvSpPr>
              <p:cNvPr id="32810" name="Rectangle 104"/>
              <p:cNvSpPr>
                <a:spLocks noChangeArrowheads="1"/>
              </p:cNvSpPr>
              <p:nvPr/>
            </p:nvSpPr>
            <p:spPr bwMode="auto">
              <a:xfrm>
                <a:off x="0" y="1237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200"/>
              </a:p>
            </p:txBody>
          </p:sp>
          <p:sp>
            <p:nvSpPr>
              <p:cNvPr id="32811" name="Rectangle 105"/>
              <p:cNvSpPr>
                <a:spLocks noChangeArrowheads="1"/>
              </p:cNvSpPr>
              <p:nvPr/>
            </p:nvSpPr>
            <p:spPr bwMode="auto">
              <a:xfrm>
                <a:off x="0" y="1237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</a:rPr>
                  <a:t>	34	</a:t>
                </a:r>
                <a:endParaRPr lang="en-US" sz="12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2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2777" name="Group 110"/>
          <p:cNvGrpSpPr>
            <a:grpSpLocks/>
          </p:cNvGrpSpPr>
          <p:nvPr/>
        </p:nvGrpSpPr>
        <p:grpSpPr bwMode="auto">
          <a:xfrm>
            <a:off x="1981200" y="4267200"/>
            <a:ext cx="4419600" cy="533400"/>
            <a:chOff x="1152" y="480"/>
            <a:chExt cx="2784" cy="336"/>
          </a:xfrm>
        </p:grpSpPr>
        <p:sp>
          <p:nvSpPr>
            <p:cNvPr id="32774" name="Rectangle 106"/>
            <p:cNvSpPr>
              <a:spLocks noChangeArrowheads="1"/>
            </p:cNvSpPr>
            <p:nvPr/>
          </p:nvSpPr>
          <p:spPr bwMode="auto">
            <a:xfrm>
              <a:off x="1632" y="480"/>
              <a:ext cx="2304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how the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case</a:t>
              </a:r>
              <a:r>
                <a:rPr lang="en-US" sz="1600">
                  <a:solidFill>
                    <a:schemeClr val="tx1"/>
                  </a:solidFill>
                </a:rPr>
                <a:t> statement is used</a:t>
              </a:r>
            </a:p>
          </p:txBody>
        </p:sp>
        <p:sp>
          <p:nvSpPr>
            <p:cNvPr id="32775" name="Line 108"/>
            <p:cNvSpPr>
              <a:spLocks noChangeShapeType="1"/>
            </p:cNvSpPr>
            <p:nvPr/>
          </p:nvSpPr>
          <p:spPr bwMode="auto">
            <a:xfrm flipH="1">
              <a:off x="1152" y="57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560FDA7-5995-4349-8880-1445FEDC42EB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>
                <a:cs typeface="Times New Roman" pitchFamily="18" charset="0"/>
              </a:rPr>
              <a:t>2.1  Use switch loop to update </a:t>
            </a:r>
            <a:r>
              <a:rPr lang="en-US" sz="1600" smtClean="0">
                <a:latin typeface="Courier New" pitchFamily="49" charset="0"/>
                <a:cs typeface="Times New Roman" pitchFamily="18" charset="0"/>
              </a:rPr>
              <a:t>count</a:t>
            </a:r>
          </a:p>
          <a:p>
            <a:pPr eaLnBrk="1" hangingPunct="1"/>
            <a:endParaRPr lang="en-US" sz="1600" smtClean="0">
              <a:cs typeface="Times New Roman" pitchFamily="18" charset="0"/>
            </a:endParaRPr>
          </a:p>
          <a:p>
            <a:pPr eaLnBrk="1" hangingPunct="1"/>
            <a:r>
              <a:rPr lang="en-US" sz="1600" smtClean="0">
                <a:cs typeface="Times New Roman" pitchFamily="18" charset="0"/>
              </a:rPr>
              <a:t>3.  Print results</a:t>
            </a:r>
            <a:r>
              <a:rPr lang="en-US" smtClean="0"/>
              <a:t>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500834"/>
            <a:chOff x="0" y="0"/>
            <a:chExt cx="3072" cy="1346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390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1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35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'C':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grade was uppercase C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3907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08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36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'c':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or lowercase c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390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0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37	</a:t>
                </a:r>
                <a:r>
                  <a:rPr lang="en-US" sz="1100" b="1">
                    <a:latin typeface="Courier New" pitchFamily="49" charset="0"/>
                  </a:rPr>
                  <a:t>            ++cCount;      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3903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04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38	</a:t>
                </a:r>
                <a:r>
                  <a:rPr lang="en-US" sz="1100" b="1">
                    <a:latin typeface="Courier New" pitchFamily="49" charset="0"/>
                  </a:rPr>
                  <a:t>   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100" b="1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390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0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39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3899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900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40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'D':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grade was uppercase D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389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9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41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'd':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or lowercase d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3895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96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42	</a:t>
                </a:r>
                <a:r>
                  <a:rPr lang="en-US" sz="1100" b="1">
                    <a:latin typeface="Courier New" pitchFamily="49" charset="0"/>
                  </a:rPr>
                  <a:t>            ++dCount;      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389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9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43	</a:t>
                </a:r>
                <a:r>
                  <a:rPr lang="en-US" sz="1100" b="1">
                    <a:latin typeface="Courier New" pitchFamily="49" charset="0"/>
                  </a:rPr>
                  <a:t>   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100" b="1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3891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92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3889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90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45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'F':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grade was uppercase F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3887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88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46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'f':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or lowercase f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3885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86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47	</a:t>
                </a:r>
                <a:r>
                  <a:rPr lang="en-US" sz="1100" b="1">
                    <a:latin typeface="Courier New" pitchFamily="49" charset="0"/>
                  </a:rPr>
                  <a:t>            ++fCount;        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3883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84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48	</a:t>
                </a:r>
                <a:r>
                  <a:rPr lang="en-US" sz="1100" b="1">
                    <a:latin typeface="Courier New" pitchFamily="49" charset="0"/>
                  </a:rPr>
                  <a:t>   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100" b="1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3881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82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49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3879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80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50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'\n':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ignore newlines,  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3877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78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51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'\t':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tabs, 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3875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76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52	</a:t>
                </a:r>
                <a:r>
                  <a:rPr lang="en-US" sz="1100" b="1">
                    <a:latin typeface="Courier New" pitchFamily="49" charset="0"/>
                  </a:rPr>
                  <a:t>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case</a:t>
                </a:r>
                <a:r>
                  <a:rPr lang="en-US" sz="1100" b="1">
                    <a:latin typeface="Courier New" pitchFamily="49" charset="0"/>
                  </a:rPr>
                  <a:t> ' ':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and spaces in input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3873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74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53	</a:t>
                </a:r>
                <a:r>
                  <a:rPr lang="en-US" sz="1100" b="1">
                    <a:latin typeface="Courier New" pitchFamily="49" charset="0"/>
                  </a:rPr>
                  <a:t>   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100" b="1">
                    <a:latin typeface="Courier New" pitchFamily="49" charset="0"/>
                  </a:rPr>
                  <a:t>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3871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72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54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3869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70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55	      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default</a:t>
                </a:r>
                <a:r>
                  <a:rPr lang="en-US" sz="1100" b="1">
                    <a:latin typeface="Courier New" pitchFamily="49" charset="0"/>
                  </a:rPr>
                  <a:t>:   </a:t>
                </a: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// catch all other characters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33867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68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56	</a:t>
                </a:r>
                <a:r>
                  <a:rPr lang="en-US" sz="1100" b="1">
                    <a:latin typeface="Courier New" pitchFamily="49" charset="0"/>
                  </a:rPr>
                  <a:t>            cout &lt;&lt; "Incorrect letter grade entered."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33865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66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57	</a:t>
                </a:r>
                <a:r>
                  <a:rPr lang="en-US" sz="1100" b="1">
                    <a:latin typeface="Courier New" pitchFamily="49" charset="0"/>
                  </a:rPr>
                  <a:t>                 &lt;&lt; " Enter a new grade."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374"/>
              <a:chOff x="0" y="8602"/>
              <a:chExt cx="3072" cy="374"/>
            </a:xfrm>
          </p:grpSpPr>
          <p:sp>
            <p:nvSpPr>
              <p:cNvPr id="33863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64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 dirty="0">
                    <a:solidFill>
                      <a:srgbClr val="33CC33"/>
                    </a:solidFill>
                    <a:latin typeface="Courier New" pitchFamily="49" charset="0"/>
                  </a:rPr>
                  <a:t>	58	</a:t>
                </a:r>
                <a:r>
                  <a:rPr lang="en-US" sz="1100" b="1" dirty="0">
                    <a:latin typeface="Courier New" pitchFamily="49" charset="0"/>
                  </a:rPr>
                  <a:t>            </a:t>
                </a:r>
                <a:r>
                  <a:rPr lang="en-US" sz="1100" b="1" dirty="0">
                    <a:solidFill>
                      <a:srgbClr val="275AFF"/>
                    </a:solidFill>
                    <a:latin typeface="Courier New" pitchFamily="49" charset="0"/>
                  </a:rPr>
                  <a:t>break</a:t>
                </a:r>
                <a:r>
                  <a:rPr lang="en-US" sz="1100" b="1" dirty="0">
                    <a:latin typeface="Courier New" pitchFamily="49" charset="0"/>
                  </a:rPr>
                  <a:t>;  </a:t>
                </a:r>
                <a:r>
                  <a:rPr lang="en-US" sz="1100" b="1" dirty="0">
                    <a:solidFill>
                      <a:srgbClr val="33CC33"/>
                    </a:solidFill>
                    <a:latin typeface="Courier New" pitchFamily="49" charset="0"/>
                  </a:rPr>
                  <a:t>// optional</a:t>
                </a:r>
                <a:endParaRPr lang="en-US" sz="1100" b="1" dirty="0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 dirty="0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374"/>
              <a:chOff x="0" y="8976"/>
              <a:chExt cx="3072" cy="374"/>
            </a:xfrm>
          </p:grpSpPr>
          <p:sp>
            <p:nvSpPr>
              <p:cNvPr id="33861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62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59	</a:t>
                </a:r>
                <a:r>
                  <a:rPr lang="en-US" sz="1100" b="1">
                    <a:latin typeface="Courier New" pitchFamily="49" charset="0"/>
                  </a:rPr>
                  <a:t>   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374"/>
              <a:chOff x="0" y="9350"/>
              <a:chExt cx="3072" cy="374"/>
            </a:xfrm>
          </p:grpSpPr>
          <p:sp>
            <p:nvSpPr>
              <p:cNvPr id="33859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60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60	</a:t>
                </a:r>
                <a:r>
                  <a:rPr lang="en-US" sz="1100" b="1">
                    <a:latin typeface="Courier New" pitchFamily="49" charset="0"/>
                  </a:rPr>
                  <a:t>   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374"/>
              <a:chOff x="0" y="9724"/>
              <a:chExt cx="3072" cy="374"/>
            </a:xfrm>
          </p:grpSpPr>
          <p:sp>
            <p:nvSpPr>
              <p:cNvPr id="33857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58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61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374"/>
              <a:chOff x="0" y="10098"/>
              <a:chExt cx="3072" cy="374"/>
            </a:xfrm>
          </p:grpSpPr>
          <p:sp>
            <p:nvSpPr>
              <p:cNvPr id="33855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56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62	</a:t>
                </a:r>
                <a:r>
                  <a:rPr lang="en-US" sz="1100" b="1">
                    <a:latin typeface="Courier New" pitchFamily="49" charset="0"/>
                  </a:rPr>
                  <a:t>   cout &lt;&lt; "\n\nTotals for each letter grade are:"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374"/>
              <a:chOff x="0" y="10472"/>
              <a:chExt cx="3072" cy="374"/>
            </a:xfrm>
          </p:grpSpPr>
          <p:sp>
            <p:nvSpPr>
              <p:cNvPr id="33853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54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63	</a:t>
                </a:r>
                <a:r>
                  <a:rPr lang="en-US" sz="1100" b="1">
                    <a:latin typeface="Courier New" pitchFamily="49" charset="0"/>
                  </a:rPr>
                  <a:t>        &lt;&lt; "\nA: " &lt;&lt; aCount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4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374"/>
              <a:chOff x="0" y="10846"/>
              <a:chExt cx="3072" cy="374"/>
            </a:xfrm>
          </p:grpSpPr>
          <p:sp>
            <p:nvSpPr>
              <p:cNvPr id="33851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52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64	</a:t>
                </a:r>
                <a:r>
                  <a:rPr lang="en-US" sz="1100" b="1">
                    <a:latin typeface="Courier New" pitchFamily="49" charset="0"/>
                  </a:rPr>
                  <a:t>        &lt;&lt; "\nB: " &lt;&lt; bCount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5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374"/>
              <a:chOff x="0" y="11220"/>
              <a:chExt cx="3072" cy="374"/>
            </a:xfrm>
          </p:grpSpPr>
          <p:sp>
            <p:nvSpPr>
              <p:cNvPr id="33849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50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65	</a:t>
                </a:r>
                <a:r>
                  <a:rPr lang="en-US" sz="1100" b="1">
                    <a:latin typeface="Courier New" pitchFamily="49" charset="0"/>
                  </a:rPr>
                  <a:t>        &lt;&lt; "\nC: " &lt;&lt; cCount 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6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374"/>
              <a:chOff x="0" y="11594"/>
              <a:chExt cx="3072" cy="374"/>
            </a:xfrm>
          </p:grpSpPr>
          <p:sp>
            <p:nvSpPr>
              <p:cNvPr id="33847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48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66	</a:t>
                </a:r>
                <a:r>
                  <a:rPr lang="en-US" sz="1100" b="1">
                    <a:latin typeface="Courier New" pitchFamily="49" charset="0"/>
                  </a:rPr>
                  <a:t>        &lt;&lt; "\nD: " &lt;&lt; dCount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7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374"/>
              <a:chOff x="0" y="11968"/>
              <a:chExt cx="3072" cy="374"/>
            </a:xfrm>
          </p:grpSpPr>
          <p:sp>
            <p:nvSpPr>
              <p:cNvPr id="33845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46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67	</a:t>
                </a:r>
                <a:r>
                  <a:rPr lang="en-US" sz="1100" b="1">
                    <a:latin typeface="Courier New" pitchFamily="49" charset="0"/>
                  </a:rPr>
                  <a:t>        &lt;&lt; "\nF: " &lt;&lt; fCount &lt;&lt; endl;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8" name="Group 103"/>
            <p:cNvGrpSpPr>
              <a:grpSpLocks/>
            </p:cNvGrpSpPr>
            <p:nvPr/>
          </p:nvGrpSpPr>
          <p:grpSpPr bwMode="auto">
            <a:xfrm>
              <a:off x="0" y="12342"/>
              <a:ext cx="3072" cy="374"/>
              <a:chOff x="0" y="12342"/>
              <a:chExt cx="3072" cy="374"/>
            </a:xfrm>
          </p:grpSpPr>
          <p:sp>
            <p:nvSpPr>
              <p:cNvPr id="33843" name="Rectangle 104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44" name="Rectangle 105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68	</a:t>
                </a:r>
                <a:endParaRPr lang="en-US" sz="1100" b="1">
                  <a:latin typeface="Courier New" pitchFamily="49" charset="0"/>
                </a:endParaRP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29" name="Group 106"/>
            <p:cNvGrpSpPr>
              <a:grpSpLocks/>
            </p:cNvGrpSpPr>
            <p:nvPr/>
          </p:nvGrpSpPr>
          <p:grpSpPr bwMode="auto">
            <a:xfrm>
              <a:off x="0" y="12716"/>
              <a:ext cx="3072" cy="374"/>
              <a:chOff x="0" y="12716"/>
              <a:chExt cx="3072" cy="374"/>
            </a:xfrm>
          </p:grpSpPr>
          <p:sp>
            <p:nvSpPr>
              <p:cNvPr id="33841" name="Rectangle 107"/>
              <p:cNvSpPr>
                <a:spLocks noChangeArrowheads="1"/>
              </p:cNvSpPr>
              <p:nvPr/>
            </p:nvSpPr>
            <p:spPr bwMode="auto">
              <a:xfrm>
                <a:off x="0" y="1271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42" name="Rectangle 108"/>
              <p:cNvSpPr>
                <a:spLocks noChangeArrowheads="1"/>
              </p:cNvSpPr>
              <p:nvPr/>
            </p:nvSpPr>
            <p:spPr bwMode="auto">
              <a:xfrm>
                <a:off x="0" y="1271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69	</a:t>
                </a:r>
                <a:r>
                  <a:rPr lang="en-US" sz="1100" b="1">
                    <a:latin typeface="Courier New" pitchFamily="49" charset="0"/>
                  </a:rPr>
                  <a:t>   </a:t>
                </a:r>
                <a:r>
                  <a:rPr lang="en-US" sz="1100" b="1">
                    <a:solidFill>
                      <a:srgbClr val="275AFF"/>
                    </a:solidFill>
                    <a:latin typeface="Courier New" pitchFamily="49" charset="0"/>
                  </a:rPr>
                  <a:t>return</a:t>
                </a:r>
                <a:r>
                  <a:rPr lang="en-US" sz="1100" b="1">
                    <a:latin typeface="Courier New" pitchFamily="49" charset="0"/>
                  </a:rPr>
                  <a:t> 0;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  <p:grpSp>
          <p:nvGrpSpPr>
            <p:cNvPr id="33830" name="Group 109"/>
            <p:cNvGrpSpPr>
              <a:grpSpLocks/>
            </p:cNvGrpSpPr>
            <p:nvPr/>
          </p:nvGrpSpPr>
          <p:grpSpPr bwMode="auto">
            <a:xfrm>
              <a:off x="0" y="13090"/>
              <a:ext cx="3072" cy="374"/>
              <a:chOff x="0" y="13090"/>
              <a:chExt cx="3072" cy="374"/>
            </a:xfrm>
          </p:grpSpPr>
          <p:sp>
            <p:nvSpPr>
              <p:cNvPr id="33839" name="Rectangle 110"/>
              <p:cNvSpPr>
                <a:spLocks noChangeArrowheads="1"/>
              </p:cNvSpPr>
              <p:nvPr/>
            </p:nvSpPr>
            <p:spPr bwMode="auto">
              <a:xfrm>
                <a:off x="0" y="1309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ar-EG" sz="1100"/>
              </a:p>
            </p:txBody>
          </p:sp>
          <p:sp>
            <p:nvSpPr>
              <p:cNvPr id="33840" name="Rectangle 111"/>
              <p:cNvSpPr>
                <a:spLocks noChangeArrowheads="1"/>
              </p:cNvSpPr>
              <p:nvPr/>
            </p:nvSpPr>
            <p:spPr bwMode="auto">
              <a:xfrm>
                <a:off x="0" y="1309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r>
                  <a:rPr lang="en-US" sz="1100" b="1">
                    <a:solidFill>
                      <a:srgbClr val="33CC33"/>
                    </a:solidFill>
                    <a:latin typeface="Courier New" pitchFamily="49" charset="0"/>
                  </a:rPr>
                  <a:t>	70	</a:t>
                </a:r>
                <a:r>
                  <a:rPr lang="en-US" sz="1100" b="1">
                    <a:latin typeface="Courier New" pitchFamily="49" charset="0"/>
                  </a:rPr>
                  <a:t>}</a:t>
                </a:r>
              </a:p>
              <a:p>
                <a:pPr>
                  <a:spcBef>
                    <a:spcPct val="0"/>
                  </a:spcBef>
                  <a:tabLst>
                    <a:tab pos="139700" algn="r"/>
                    <a:tab pos="292100" algn="l"/>
                  </a:tabLst>
                </a:pPr>
                <a:endParaRPr lang="en-US" sz="1100" b="1">
                  <a:solidFill>
                    <a:schemeClr val="tx1"/>
                  </a:solidFill>
                  <a:latin typeface="Courier New" pitchFamily="49" charset="0"/>
                </a:endParaRPr>
              </a:p>
            </p:txBody>
          </p:sp>
        </p:grpSp>
      </p:grpSp>
      <p:grpSp>
        <p:nvGrpSpPr>
          <p:cNvPr id="33831" name="Group 112"/>
          <p:cNvGrpSpPr>
            <a:grpSpLocks/>
          </p:cNvGrpSpPr>
          <p:nvPr/>
        </p:nvGrpSpPr>
        <p:grpSpPr bwMode="auto">
          <a:xfrm>
            <a:off x="2057400" y="990600"/>
            <a:ext cx="5257800" cy="1079500"/>
            <a:chOff x="912" y="912"/>
            <a:chExt cx="3312" cy="680"/>
          </a:xfrm>
        </p:grpSpPr>
        <p:sp>
          <p:nvSpPr>
            <p:cNvPr id="33801" name="Rectangle 113"/>
            <p:cNvSpPr>
              <a:spLocks noChangeArrowheads="1"/>
            </p:cNvSpPr>
            <p:nvPr/>
          </p:nvSpPr>
          <p:spPr bwMode="auto">
            <a:xfrm>
              <a:off x="2064" y="912"/>
              <a:ext cx="2160" cy="68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break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causes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switch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to end and the program continues with the first statement after the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switch</a:t>
              </a:r>
              <a:r>
                <a:rPr lang="en-US" sz="1600">
                  <a:solidFill>
                    <a:schemeClr val="tx1"/>
                  </a:solidFill>
                  <a:latin typeface="Courier New" pitchFamily="49" charset="0"/>
                </a:rPr>
                <a:t> </a:t>
              </a:r>
              <a:r>
                <a:rPr lang="en-US" sz="1600">
                  <a:solidFill>
                    <a:schemeClr val="tx1"/>
                  </a:solidFill>
                </a:rPr>
                <a:t>structure.</a:t>
              </a:r>
            </a:p>
          </p:txBody>
        </p:sp>
        <p:sp>
          <p:nvSpPr>
            <p:cNvPr id="33802" name="Line 114"/>
            <p:cNvSpPr>
              <a:spLocks noChangeShapeType="1"/>
            </p:cNvSpPr>
            <p:nvPr/>
          </p:nvSpPr>
          <p:spPr bwMode="auto">
            <a:xfrm flipH="1">
              <a:off x="912" y="1200"/>
              <a:ext cx="115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</p:grpSp>
      <p:grpSp>
        <p:nvGrpSpPr>
          <p:cNvPr id="33832" name="Group 118"/>
          <p:cNvGrpSpPr>
            <a:grpSpLocks/>
          </p:cNvGrpSpPr>
          <p:nvPr/>
        </p:nvGrpSpPr>
        <p:grpSpPr bwMode="auto">
          <a:xfrm>
            <a:off x="1981200" y="3200400"/>
            <a:ext cx="5257800" cy="685800"/>
            <a:chOff x="1248" y="2016"/>
            <a:chExt cx="3312" cy="432"/>
          </a:xfrm>
        </p:grpSpPr>
        <p:sp>
          <p:nvSpPr>
            <p:cNvPr id="33799" name="Line 117"/>
            <p:cNvSpPr>
              <a:spLocks noChangeShapeType="1"/>
            </p:cNvSpPr>
            <p:nvPr/>
          </p:nvSpPr>
          <p:spPr bwMode="auto">
            <a:xfrm flipH="1">
              <a:off x="1248" y="2160"/>
              <a:ext cx="12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ar-EG"/>
            </a:p>
          </p:txBody>
        </p:sp>
        <p:sp>
          <p:nvSpPr>
            <p:cNvPr id="33800" name="Rectangle 116"/>
            <p:cNvSpPr>
              <a:spLocks noChangeArrowheads="1"/>
            </p:cNvSpPr>
            <p:nvPr/>
          </p:nvSpPr>
          <p:spPr bwMode="auto">
            <a:xfrm>
              <a:off x="2400" y="2016"/>
              <a:ext cx="2160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chemeClr val="tx1"/>
                  </a:solidFill>
                </a:rPr>
                <a:t>Notice the </a:t>
              </a:r>
              <a:r>
                <a:rPr lang="en-US" sz="1600" b="1">
                  <a:solidFill>
                    <a:schemeClr val="tx1"/>
                  </a:solidFill>
                  <a:latin typeface="Courier New" pitchFamily="49" charset="0"/>
                </a:rPr>
                <a:t>default</a:t>
              </a:r>
              <a:r>
                <a:rPr lang="en-US" sz="1600">
                  <a:solidFill>
                    <a:schemeClr val="tx1"/>
                  </a:solidFill>
                </a:rPr>
                <a:t> statement.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B4D0ECA-66F3-4DBA-A340-EF84F0DA347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1600" smtClean="0"/>
              <a:t>Program Output</a:t>
            </a:r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0" y="0"/>
            <a:ext cx="6781800" cy="547842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4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400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Enter the letter grades.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Enter the EOF character to end input.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a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B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c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C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A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d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f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C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E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Incorrect letter grade entered. Enter a new grade.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D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A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b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sz="1400" b="1" dirty="0">
              <a:latin typeface="Courier New" pitchFamily="49" charset="0"/>
            </a:endParaRP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Totals for each letter grade are: 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A: 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B: 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C: 3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D: 2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400" b="1" dirty="0">
                <a:latin typeface="Courier New" pitchFamily="49" charset="0"/>
              </a:rPr>
              <a:t>F: 1</a:t>
            </a:r>
          </a:p>
          <a:p>
            <a:pPr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400" b="1" dirty="0">
              <a:solidFill>
                <a:schemeClr val="tx1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71414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>
              <a:spcBef>
                <a:spcPct val="0"/>
              </a:spcBef>
              <a:defRPr/>
            </a:pPr>
            <a:r>
              <a:rPr lang="en-US" sz="3200" noProof="1" smtClean="0"/>
              <a:t>7.    </a:t>
            </a:r>
            <a:r>
              <a:rPr lang="en-US" sz="3200" noProof="1" smtClean="0"/>
              <a:t>The </a:t>
            </a:r>
            <a:r>
              <a:rPr lang="en-US" sz="3200" noProof="1" smtClean="0"/>
              <a:t>Switch </a:t>
            </a:r>
            <a:r>
              <a:rPr lang="en-US" sz="3200" noProof="1" smtClean="0"/>
              <a:t>Multiple-Selection Structure</a:t>
            </a:r>
            <a:endParaRPr lang="en-US" sz="3200" dirty="0" smtClean="0"/>
          </a:p>
          <a:p>
            <a:pPr algn="ctr" rtl="0"/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85787" y="642918"/>
            <a:ext cx="750098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Example: Convert a student degree to a grade </a:t>
            </a:r>
            <a:endParaRPr lang="ar-EG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0034" y="1214459"/>
            <a:ext cx="5500687" cy="53578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500034" y="1214422"/>
            <a:ext cx="5500725" cy="5286396"/>
          </a:xfrm>
          <a:prstGeom prst="rect">
            <a:avLst/>
          </a:prstGeom>
        </p:spPr>
        <p:txBody>
          <a:bodyPr/>
          <a:lstStyle/>
          <a:p>
            <a:pPr algn="l" rtl="0">
              <a:buFontTx/>
              <a:buNone/>
            </a:pPr>
            <a:r>
              <a:rPr lang="en-US" sz="1100" dirty="0" smtClean="0"/>
              <a:t># include &lt;</a:t>
            </a:r>
            <a:r>
              <a:rPr lang="en-US" sz="1100" dirty="0" err="1" smtClean="0"/>
              <a:t>iostream.h</a:t>
            </a:r>
            <a:r>
              <a:rPr lang="en-US" sz="1100" dirty="0" smtClean="0"/>
              <a:t>&gt;</a:t>
            </a:r>
          </a:p>
          <a:p>
            <a:pPr algn="l" rtl="0">
              <a:buFontTx/>
              <a:buNone/>
            </a:pPr>
            <a:r>
              <a:rPr lang="en-US" sz="1100" dirty="0" smtClean="0"/>
              <a:t>void main ( )</a:t>
            </a:r>
          </a:p>
          <a:p>
            <a:pPr algn="l" rtl="0">
              <a:buFontTx/>
              <a:buNone/>
            </a:pPr>
            <a:r>
              <a:rPr lang="en-US" sz="1200" dirty="0" smtClean="0"/>
              <a:t>{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int degree, temp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cout &lt;&lt; “ Please enter your degree, it should be in the range from 0 to 100 “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</a:t>
            </a:r>
            <a:r>
              <a:rPr lang="en-US" sz="1200" dirty="0" err="1" smtClean="0"/>
              <a:t>cin</a:t>
            </a:r>
            <a:r>
              <a:rPr lang="en-US" sz="1200" dirty="0" smtClean="0"/>
              <a:t> &gt;&gt; degree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temp = degree / 10;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switch ( temp) {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case 10 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case   9 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cout &lt;&lt; “ Excellent….Your grade is A ”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break ;   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case   8 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cout &lt;&lt; “ Very Good….Your grade is B ”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break ;   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case   7 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cout &lt;&lt; “ Good…Your grade is C ” ;  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break ;   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case  6 :  case 5:   case  4:   case  3:   case  2:   case  1:   case  0: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cout &lt;&lt; “ You Fail “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break; 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default :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cout &lt;&lt; “ </a:t>
            </a:r>
            <a:r>
              <a:rPr lang="en-US" sz="1100" dirty="0" smtClean="0"/>
              <a:t>You enter a wrong degree, you should enter a number between 0 and 100</a:t>
            </a:r>
            <a:r>
              <a:rPr lang="en-US" sz="1200" dirty="0" smtClean="0"/>
              <a:t>”;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}  }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072198" y="1643063"/>
          <a:ext cx="2428892" cy="3754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14641"/>
                <a:gridCol w="814251"/>
              </a:tblGrid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Condition</a:t>
                      </a:r>
                      <a:endParaRPr lang="ar-E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Grade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B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greater than or equal to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</a:t>
                      </a:r>
                      <a:endParaRPr lang="ar-E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Degree</a:t>
                      </a:r>
                      <a:r>
                        <a:rPr lang="en-US" baseline="0" dirty="0" smtClean="0"/>
                        <a:t> is less than 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Fail</a:t>
                      </a:r>
                      <a:endParaRPr lang="ar-EG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71414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>
              <a:spcBef>
                <a:spcPct val="0"/>
              </a:spcBef>
              <a:defRPr/>
            </a:pPr>
            <a:r>
              <a:rPr lang="en-US" sz="3200" noProof="1" smtClean="0"/>
              <a:t>7.    </a:t>
            </a:r>
            <a:r>
              <a:rPr lang="en-US" sz="3200" noProof="1" smtClean="0"/>
              <a:t>The </a:t>
            </a:r>
            <a:r>
              <a:rPr lang="en-US" sz="3200" noProof="1" smtClean="0"/>
              <a:t>Switch </a:t>
            </a:r>
            <a:r>
              <a:rPr lang="en-US" sz="3200" noProof="1" smtClean="0"/>
              <a:t>Multiple-Selection Structure</a:t>
            </a:r>
            <a:endParaRPr lang="en-US" sz="3200" dirty="0" smtClean="0"/>
          </a:p>
          <a:p>
            <a:pPr algn="ctr" rtl="0"/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42911" y="642918"/>
            <a:ext cx="764386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Example: Determine the number of days in a month </a:t>
            </a:r>
            <a:endParaRPr lang="ar-EG" sz="2400" b="1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428728" y="1285897"/>
            <a:ext cx="5500687" cy="535781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>
            <a:spAutoFit/>
          </a:bodyPr>
          <a:lstStyle/>
          <a:p>
            <a:pPr>
              <a:defRPr/>
            </a:pPr>
            <a:endParaRPr lang="ar-E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1585890" y="1357335"/>
            <a:ext cx="5629275" cy="5286375"/>
          </a:xfrm>
          <a:prstGeom prst="rect">
            <a:avLst/>
          </a:prstGeom>
        </p:spPr>
        <p:txBody>
          <a:bodyPr/>
          <a:lstStyle/>
          <a:p>
            <a:pPr algn="l" rtl="0">
              <a:buFontTx/>
              <a:buNone/>
            </a:pPr>
            <a:r>
              <a:rPr lang="en-US" sz="1100" dirty="0" smtClean="0"/>
              <a:t># include &lt;</a:t>
            </a:r>
            <a:r>
              <a:rPr lang="en-US" sz="1100" dirty="0" err="1" smtClean="0"/>
              <a:t>iostream.h</a:t>
            </a:r>
            <a:r>
              <a:rPr lang="en-US" sz="1100" dirty="0" smtClean="0"/>
              <a:t>&gt;</a:t>
            </a:r>
          </a:p>
          <a:p>
            <a:pPr algn="l" rtl="0">
              <a:buFontTx/>
              <a:buNone/>
            </a:pPr>
            <a:r>
              <a:rPr lang="en-US" sz="1100" dirty="0" smtClean="0"/>
              <a:t>void main ( )</a:t>
            </a:r>
          </a:p>
          <a:p>
            <a:pPr algn="l" rtl="0">
              <a:buFontTx/>
              <a:buNone/>
            </a:pPr>
            <a:r>
              <a:rPr lang="en-US" sz="1200" dirty="0" smtClean="0"/>
              <a:t>{</a:t>
            </a:r>
          </a:p>
          <a:p>
            <a:pPr algn="l" rtl="0">
              <a:buFontTx/>
              <a:buNone/>
            </a:pPr>
            <a:r>
              <a:rPr lang="en-US" sz="1200" dirty="0" smtClean="0"/>
              <a:t>int month, year ;</a:t>
            </a:r>
          </a:p>
          <a:p>
            <a:pPr algn="l" rtl="0">
              <a:buFontTx/>
              <a:buNone/>
            </a:pPr>
            <a:r>
              <a:rPr lang="en-US" sz="1200" dirty="0" smtClean="0"/>
              <a:t>cout &lt;&lt; “ Please enter the number of the month “ ;</a:t>
            </a:r>
          </a:p>
          <a:p>
            <a:pPr algn="l" rtl="0">
              <a:buFontTx/>
              <a:buNone/>
            </a:pPr>
            <a:r>
              <a:rPr lang="en-US" sz="1200" dirty="0" err="1" smtClean="0"/>
              <a:t>cin</a:t>
            </a:r>
            <a:r>
              <a:rPr lang="en-US" sz="1200" dirty="0" smtClean="0"/>
              <a:t> &gt;&gt; month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switch ( month )  {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case  1: case  3: case  5: case  7: case  8: case  10: case  12: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cout &lt;&lt; “ The number of days in this month is 31 days “ &lt;&lt; </a:t>
            </a:r>
            <a:r>
              <a:rPr lang="en-US" sz="1200" dirty="0" err="1" smtClean="0"/>
              <a:t>endl</a:t>
            </a:r>
            <a:r>
              <a:rPr lang="en-US" sz="1200" dirty="0" smtClean="0"/>
              <a:t>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break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case  4: case  6: case  9: case  11: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cout &lt;&lt; “ The number of days in this month is 30 days “ &lt;&lt; </a:t>
            </a:r>
            <a:r>
              <a:rPr lang="en-US" sz="1200" dirty="0" err="1" smtClean="0"/>
              <a:t>endl</a:t>
            </a:r>
            <a:r>
              <a:rPr lang="en-US" sz="1200" dirty="0" smtClean="0"/>
              <a:t>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break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case  2: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cout &lt;&lt; “ Please enter the year:”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</a:t>
            </a:r>
            <a:r>
              <a:rPr lang="en-US" sz="1200" dirty="0" err="1" smtClean="0"/>
              <a:t>cin</a:t>
            </a:r>
            <a:r>
              <a:rPr lang="en-US" sz="1200" dirty="0" smtClean="0"/>
              <a:t> &gt;&gt; year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    if ( year  % 400  = = 0 )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    cout &lt;&lt; “ The number of days in this month is 29 days “ &lt;&lt; </a:t>
            </a:r>
            <a:r>
              <a:rPr lang="en-US" sz="1200" dirty="0" err="1" smtClean="0"/>
              <a:t>endl</a:t>
            </a:r>
            <a:r>
              <a:rPr lang="en-US" sz="1200" dirty="0" smtClean="0"/>
              <a:t>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    else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       cout &lt;&lt; “ The number of days in this month is 28 days “ &lt;&lt; </a:t>
            </a:r>
            <a:r>
              <a:rPr lang="en-US" sz="1200" dirty="0" err="1" smtClean="0"/>
              <a:t>endl</a:t>
            </a:r>
            <a:r>
              <a:rPr lang="en-US" sz="1200" dirty="0" smtClean="0"/>
              <a:t>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break ;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default : </a:t>
            </a:r>
          </a:p>
          <a:p>
            <a:pPr algn="l" rtl="0">
              <a:buFontTx/>
              <a:buNone/>
            </a:pPr>
            <a:r>
              <a:rPr lang="en-US" sz="1200" dirty="0" smtClean="0"/>
              <a:t>        cout &lt;&lt; “ The month number should be in the range from 1 to 12 “ ;</a:t>
            </a:r>
          </a:p>
          <a:p>
            <a:pPr algn="l" rtl="0">
              <a:buFontTx/>
              <a:buNone/>
            </a:pPr>
            <a:r>
              <a:rPr lang="en-US" sz="1200" dirty="0" smtClean="0"/>
              <a:t>}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2.  Algorithms	</a:t>
            </a:r>
            <a:endParaRPr lang="en-US" sz="3600" dirty="0"/>
          </a:p>
        </p:txBody>
      </p:sp>
      <p:sp>
        <p:nvSpPr>
          <p:cNvPr id="6" name="Text Placeholder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00174"/>
            <a:ext cx="7315224" cy="4786346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All computing problems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can be solved by executing a series of actions in a specific order</a:t>
            </a:r>
          </a:p>
          <a:p>
            <a:pPr lvl="1" algn="l" rtl="0" eaLnBrk="1" hangingPunct="1"/>
            <a:endParaRPr lang="en-US" sz="8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Algorithm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A procedure determining the</a:t>
            </a:r>
          </a:p>
          <a:p>
            <a:pPr lvl="2" algn="l" rtl="0" eaLnBrk="1" hangingPunct="1"/>
            <a:r>
              <a:rPr lang="en-US" sz="2400" dirty="0" smtClean="0"/>
              <a:t>-  Actions to be executed </a:t>
            </a:r>
          </a:p>
          <a:p>
            <a:pPr lvl="2" algn="l" rtl="0" eaLnBrk="1" hangingPunct="1">
              <a:buFontTx/>
              <a:buChar char="-"/>
            </a:pPr>
            <a:r>
              <a:rPr lang="en-US" sz="2400" dirty="0" smtClean="0"/>
              <a:t>Order in which these actions are to be executed</a:t>
            </a:r>
          </a:p>
          <a:p>
            <a:pPr lvl="2" algn="l" rtl="0" eaLnBrk="1" hangingPunct="1"/>
            <a:endParaRPr lang="en-US" sz="8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Program control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 Specifies the order in which statements are to executed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3.  Pseudocode	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28736"/>
            <a:ext cx="7529538" cy="4972064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3200" dirty="0" err="1" smtClean="0"/>
              <a:t>Pseudocode</a:t>
            </a:r>
            <a:endParaRPr lang="en-US" sz="3200" dirty="0" smtClean="0"/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Artificial, informal language used to develop algorithms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Similar to everyday English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Not actually executed on computers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Allows us to “think out” a program before writing the code for it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Easy to convert into a corresponding C++ program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400" dirty="0" smtClean="0"/>
              <a:t>Consists only of executable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4.  Control Structures</a:t>
            </a:r>
            <a:endParaRPr lang="en-US" sz="3600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4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Sequential execution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 smtClean="0"/>
              <a:t> Statements executed one after the other in the order written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Transfer of control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 smtClean="0"/>
              <a:t> When the next statement executed is not the next one in sequence</a:t>
            </a:r>
          </a:p>
          <a:p>
            <a:pPr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Bohm</a:t>
            </a:r>
            <a:r>
              <a:rPr lang="en-US" sz="2800" dirty="0" smtClean="0"/>
              <a:t> and </a:t>
            </a:r>
            <a:r>
              <a:rPr lang="en-US" sz="2800" dirty="0" err="1" smtClean="0"/>
              <a:t>Jacopini</a:t>
            </a:r>
            <a:r>
              <a:rPr lang="en-US" sz="2800" dirty="0" smtClean="0"/>
              <a:t>: all programs written in terms of 3 control structures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200" dirty="0" smtClean="0"/>
              <a:t>Sequence structure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200" dirty="0" smtClean="0"/>
              <a:t>Built into C++.  Programs executed sequentially by default.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 smtClean="0"/>
              <a:t> Selection structures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200" dirty="0" smtClean="0"/>
              <a:t>C++ has three types - </a:t>
            </a:r>
            <a:r>
              <a:rPr lang="en-US" sz="2200" b="1" dirty="0" smtClean="0">
                <a:latin typeface="Courier New" pitchFamily="49" charset="0"/>
              </a:rPr>
              <a:t>if</a:t>
            </a:r>
            <a:r>
              <a:rPr lang="en-US" sz="2200" dirty="0" smtClean="0"/>
              <a:t>, </a:t>
            </a:r>
            <a:r>
              <a:rPr lang="en-US" sz="2200" b="1" dirty="0" smtClean="0">
                <a:latin typeface="Courier New" pitchFamily="49" charset="0"/>
              </a:rPr>
              <a:t>if/else</a:t>
            </a:r>
            <a:r>
              <a:rPr lang="en-US" sz="2200" dirty="0" smtClean="0"/>
              <a:t>, and </a:t>
            </a:r>
            <a:r>
              <a:rPr lang="en-US" sz="2200" b="1" dirty="0" smtClean="0">
                <a:latin typeface="Courier New" pitchFamily="49" charset="0"/>
              </a:rPr>
              <a:t>switch</a:t>
            </a:r>
            <a:r>
              <a:rPr lang="en-US" sz="2200" dirty="0" smtClean="0"/>
              <a:t> </a:t>
            </a:r>
          </a:p>
          <a:p>
            <a:pPr lvl="1"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 dirty="0" smtClean="0"/>
              <a:t> Repetition structures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200" dirty="0" smtClean="0"/>
              <a:t>C++ has three types - </a:t>
            </a:r>
            <a:r>
              <a:rPr lang="en-US" sz="2200" b="1" dirty="0" smtClean="0">
                <a:latin typeface="Courier New" pitchFamily="49" charset="0"/>
              </a:rPr>
              <a:t>while</a:t>
            </a:r>
            <a:r>
              <a:rPr lang="en-US" sz="2200" dirty="0" smtClean="0"/>
              <a:t>, </a:t>
            </a:r>
            <a:r>
              <a:rPr lang="en-US" sz="2200" b="1" dirty="0" smtClean="0">
                <a:latin typeface="Courier New" pitchFamily="49" charset="0"/>
              </a:rPr>
              <a:t>do/while</a:t>
            </a:r>
            <a:r>
              <a:rPr lang="en-US" sz="2200" dirty="0" smtClean="0"/>
              <a:t>, and </a:t>
            </a:r>
            <a:r>
              <a:rPr lang="en-US" sz="2200" b="1" dirty="0" smtClean="0">
                <a:latin typeface="Courier New" pitchFamily="49" charset="0"/>
              </a:rPr>
              <a:t>for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285728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4.  Control Structures</a:t>
            </a:r>
            <a:endParaRPr lang="en-US" sz="36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066800"/>
            <a:ext cx="7772400" cy="5334000"/>
          </a:xfrm>
          <a:prstGeom prst="rect">
            <a:avLst/>
          </a:prstGeom>
        </p:spPr>
        <p:txBody>
          <a:bodyPr/>
          <a:lstStyle/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Flowchart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000" dirty="0" smtClean="0"/>
              <a:t> </a:t>
            </a:r>
            <a:r>
              <a:rPr lang="en-US" sz="2200" dirty="0" smtClean="0"/>
              <a:t>Graphical representation of an algorithm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Drawn using certain special-purpose symbols connected by arrows called </a:t>
            </a:r>
            <a:r>
              <a:rPr lang="en-US" sz="2200" dirty="0" err="1" smtClean="0"/>
              <a:t>flowlines</a:t>
            </a:r>
            <a:r>
              <a:rPr lang="en-US" sz="2200" dirty="0" smtClean="0"/>
              <a:t>.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Rectangle symbol (action symbol)</a:t>
            </a:r>
          </a:p>
          <a:p>
            <a:pPr lvl="2" algn="l" rtl="0" eaLnBrk="1" hangingPunct="1"/>
            <a:r>
              <a:rPr lang="en-US" sz="2200" dirty="0" smtClean="0"/>
              <a:t>- Indicates any type of action.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Oval symbol</a:t>
            </a:r>
          </a:p>
          <a:p>
            <a:pPr lvl="2" algn="l" rtl="0" eaLnBrk="1" hangingPunct="1"/>
            <a:r>
              <a:rPr lang="en-US" sz="2200" dirty="0" smtClean="0"/>
              <a:t>- indicates beginning or end of a program, or a section of code (circles). </a:t>
            </a: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800" dirty="0" smtClean="0"/>
              <a:t> single-entry/single-exit control structures 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Connect exit point of one control structure to entry point of the next (control-structure stacking).</a:t>
            </a:r>
          </a:p>
          <a:p>
            <a:pPr lvl="1" algn="l" rtl="0" eaLnBrk="1" hangingPunct="1">
              <a:buFont typeface="Wingdings" pitchFamily="2" charset="2"/>
              <a:buChar char="Ø"/>
            </a:pPr>
            <a:r>
              <a:rPr lang="en-US" sz="2200" dirty="0" smtClean="0"/>
              <a:t> Makes programs easy to build.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body" sz="quarter" idx="13"/>
          </p:nvPr>
        </p:nvSpPr>
        <p:spPr>
          <a:xfrm>
            <a:off x="304800" y="285750"/>
            <a:ext cx="8077200" cy="7143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3600" noProof="1" smtClean="0"/>
              <a:t>5.  The if Selection Structure</a:t>
            </a:r>
          </a:p>
        </p:txBody>
      </p:sp>
      <p:sp>
        <p:nvSpPr>
          <p:cNvPr id="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785813" y="1357313"/>
            <a:ext cx="4143377" cy="4572000"/>
          </a:xfrm>
          <a:prstGeom prst="rect">
            <a:avLst/>
          </a:prstGeom>
          <a:noFill/>
        </p:spPr>
        <p:txBody>
          <a:bodyPr lIns="92075" tIns="46038" rIns="92075" bIns="46038">
            <a:normAutofit lnSpcReduction="10000"/>
          </a:bodyPr>
          <a:lstStyle/>
          <a:p>
            <a:pPr marL="342900" lvl="1" indent="-342900"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used to choose among  alternative courses of action.</a:t>
            </a:r>
          </a:p>
          <a:p>
            <a:pPr marL="342900" lvl="1" indent="-342900" algn="l" rtl="0" eaLnBrk="1" hangingPunct="1"/>
            <a:endParaRPr lang="en-US" sz="1000" dirty="0" smtClean="0"/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   Syntax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</a:rPr>
              <a:t>    if</a:t>
            </a:r>
            <a:r>
              <a:rPr lang="en-US" sz="2400" dirty="0" smtClean="0">
                <a:latin typeface="Courier"/>
              </a:rPr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Expression</a:t>
            </a:r>
            <a:r>
              <a:rPr lang="en-US" sz="2400" dirty="0" smtClean="0"/>
              <a:t>)</a:t>
            </a:r>
            <a:r>
              <a:rPr lang="en-US" sz="2400" dirty="0" smtClean="0">
                <a:latin typeface="Courier"/>
              </a:rPr>
              <a:t>   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400" dirty="0" smtClean="0">
                <a:latin typeface="Courier"/>
              </a:rPr>
              <a:t>         </a:t>
            </a:r>
            <a:r>
              <a:rPr lang="en-US" sz="2400" i="1" dirty="0" smtClean="0"/>
              <a:t>Action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000" i="1" dirty="0" smtClean="0">
              <a:latin typeface="Courier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dirty="0" smtClean="0"/>
              <a:t>     If the </a:t>
            </a:r>
            <a:r>
              <a:rPr lang="en-US" sz="2400" i="1" dirty="0" smtClean="0"/>
              <a:t>Expression</a:t>
            </a:r>
            <a:r>
              <a:rPr lang="en-US" sz="2400" dirty="0" smtClean="0"/>
              <a:t> is true then execute </a:t>
            </a:r>
            <a:r>
              <a:rPr lang="en-US" sz="2400" i="1" dirty="0" smtClean="0"/>
              <a:t>Action.</a:t>
            </a:r>
          </a:p>
          <a:p>
            <a:pPr algn="l" rtl="0" eaLnBrk="1" hangingPunct="1"/>
            <a:endParaRPr lang="en-US" sz="1000" i="1" dirty="0" smtClean="0">
              <a:latin typeface="Courier"/>
            </a:endParaRPr>
          </a:p>
          <a:p>
            <a:pPr algn="l" rtl="0" eaLnBrk="1" hangingPunct="1">
              <a:buFont typeface="Arial" pitchFamily="34" charset="0"/>
              <a:buChar char="•"/>
            </a:pPr>
            <a:r>
              <a:rPr lang="en-US" sz="2400" i="1" dirty="0" smtClean="0"/>
              <a:t>     Action</a:t>
            </a:r>
            <a:r>
              <a:rPr lang="en-US" sz="2400" dirty="0" smtClean="0"/>
              <a:t> is either a single statement or a group of statements within braces.</a:t>
            </a: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391300" y="1514475"/>
            <a:ext cx="0" cy="685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184800" y="2212975"/>
            <a:ext cx="2413000" cy="965200"/>
          </a:xfrm>
          <a:prstGeom prst="diamond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Expression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6391300" y="3190875"/>
            <a:ext cx="0" cy="9144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5261000" y="4117975"/>
            <a:ext cx="2260600" cy="812800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Action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 pitchFamily="34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537225" y="3449638"/>
            <a:ext cx="627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true</a:t>
            </a: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6391300" y="4943475"/>
            <a:ext cx="0" cy="762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6391300" y="5324475"/>
            <a:ext cx="17526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 flipV="1">
            <a:off x="8143900" y="2733675"/>
            <a:ext cx="0" cy="25908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7610500" y="2733675"/>
            <a:ext cx="5334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7213625" y="3449638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rPr>
              <a:t>false</a:t>
            </a: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6315100" y="5705475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8" name="AutoShape 15"/>
          <p:cNvSpPr>
            <a:spLocks noChangeArrowheads="1"/>
          </p:cNvSpPr>
          <p:nvPr/>
        </p:nvSpPr>
        <p:spPr bwMode="auto">
          <a:xfrm>
            <a:off x="6315100" y="1362075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9" name="AutoShape 16"/>
          <p:cNvSpPr>
            <a:spLocks noChangeArrowheads="1"/>
          </p:cNvSpPr>
          <p:nvPr/>
        </p:nvSpPr>
        <p:spPr bwMode="auto">
          <a:xfrm>
            <a:off x="6315100" y="5248275"/>
            <a:ext cx="152400" cy="152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>
          <a:xfrm>
            <a:off x="8610600" y="1071546"/>
            <a:ext cx="533400" cy="5176854"/>
          </a:xfrm>
        </p:spPr>
        <p:txBody>
          <a:bodyPr>
            <a:normAutofit fontScale="90000"/>
          </a:bodyPr>
          <a:lstStyle>
            <a:extLst/>
          </a:lstStyle>
          <a:p>
            <a:pPr algn="r" rtl="0"/>
            <a:endParaRPr lang="en-US" dirty="0"/>
          </a:p>
        </p:txBody>
      </p:sp>
      <p:sp>
        <p:nvSpPr>
          <p:cNvPr id="2" name="Rectangle 3"/>
          <p:cNvSpPr>
            <a:spLocks noGrp="1"/>
          </p:cNvSpPr>
          <p:nvPr>
            <p:ph type="body" sz="quarter" idx="13"/>
          </p:nvPr>
        </p:nvSpPr>
        <p:spPr>
          <a:xfrm>
            <a:off x="304800" y="142852"/>
            <a:ext cx="8077200" cy="714380"/>
          </a:xfrm>
        </p:spPr>
        <p:txBody>
          <a:bodyPr>
            <a:noAutofit/>
          </a:bodyPr>
          <a:lstStyle>
            <a:extLst/>
          </a:lstStyle>
          <a:p>
            <a:pPr algn="ctr" rtl="0"/>
            <a:r>
              <a:rPr lang="en-US" sz="3600" noProof="1" smtClean="0"/>
              <a:t>5.  The if Selection Structure</a:t>
            </a:r>
            <a:endParaRPr lang="en-US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071585" y="857233"/>
            <a:ext cx="6643687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en-US" sz="3200" b="1" kern="0" dirty="0">
                <a:solidFill>
                  <a:srgbClr val="FF3300"/>
                </a:solidFill>
                <a:latin typeface="+mj-lt"/>
                <a:ea typeface="+mj-ea"/>
                <a:cs typeface="+mj-cs"/>
              </a:rPr>
              <a:t>Example</a:t>
            </a:r>
            <a:endParaRPr lang="ar-EG" sz="3200" b="1" kern="0" dirty="0">
              <a:solidFill>
                <a:srgbClr val="FF3300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5474" name="Object 0"/>
          <p:cNvGraphicFramePr>
            <a:graphicFrameLocks noChangeAspect="1"/>
          </p:cNvGraphicFramePr>
          <p:nvPr/>
        </p:nvGraphicFramePr>
        <p:xfrm>
          <a:off x="357158" y="1571625"/>
          <a:ext cx="8086725" cy="4513263"/>
        </p:xfrm>
        <a:graphic>
          <a:graphicData uri="http://schemas.openxmlformats.org/presentationml/2006/ole">
            <p:oleObj spid="_x0000_s105474" name="VISIO" r:id="rId4" imgW="4429080" imgH="2471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1788</Words>
  <Application>Microsoft Office PowerPoint</Application>
  <PresentationFormat>On-screen Show (4:3)</PresentationFormat>
  <Paragraphs>504</Paragraphs>
  <Slides>34</Slides>
  <Notes>31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Pitchbook</vt:lpstr>
      <vt:lpstr>VISIO</vt:lpstr>
      <vt:lpstr>Visio 2000 Drawing</vt:lpstr>
      <vt:lpstr>Chapter 2.1 Control Structures (Selection)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2015-09-27T13:15:58Z</dcterms:created>
  <dcterms:modified xsi:type="dcterms:W3CDTF">2015-10-03T18:54:19Z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